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6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FF6600"/>
    <a:srgbClr val="FF0066"/>
    <a:srgbClr val="00CC00"/>
    <a:srgbClr val="FFFF66"/>
    <a:srgbClr val="00602B"/>
    <a:srgbClr val="EDE777"/>
    <a:srgbClr val="FFDE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407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002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067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95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979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96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90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227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087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00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711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rgbClr val="EDE777"/>
            </a:gs>
            <a:gs pos="83000">
              <a:srgbClr val="FFDE75"/>
            </a:gs>
            <a:gs pos="100000">
              <a:srgbClr val="EDE777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EED53-A0AD-48BA-A095-EC26A761F520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B14C6-C5A4-408D-9E10-430807F56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178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gridclub.com/activities/brunels-britain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gridclub.com/activities/brunels-britain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hyperlink" Target="https://gridclub.com/activities/brunels-britai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oVOnRPefcno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hyperlink" Target="https://www.youtube.com/watch?v=CqYGVW2Eu6Y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7" Type="http://schemas.openxmlformats.org/officeDocument/2006/relationships/image" Target="../media/image24.jpeg"/><Relationship Id="rId2" Type="http://schemas.openxmlformats.org/officeDocument/2006/relationships/hyperlink" Target="https://www.youtube.com/watch?v=YM0g1vCEMpc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Isambard kingdom Brunel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The Life of Isambard Kingdom Brunel, by Isambard Brunel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3975" y="3509963"/>
            <a:ext cx="1924050" cy="237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145194" y="5092505"/>
            <a:ext cx="3902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Which century do you think he lived in?</a:t>
            </a:r>
          </a:p>
          <a:p>
            <a:r>
              <a:rPr lang="en-GB" dirty="0" smtClean="0"/>
              <a:t>What job do you think he did?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083212" y="267286"/>
            <a:ext cx="9909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Lesson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914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A genius of the Victorian age…           </a:t>
            </a:r>
            <a:r>
              <a:rPr lang="en-GB" sz="1800" dirty="0" smtClean="0">
                <a:latin typeface="Comic Sans MS" panose="030F0702030302020204" pitchFamily="66" charset="0"/>
                <a:hlinkClick r:id="rId2"/>
              </a:rPr>
              <a:t>https://gridclub.com/activities/brunels-britain</a:t>
            </a:r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5659" y="1690688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Who do you admire? A footballer? A Pop star?</a:t>
            </a: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 150 years ago it was a man called Isambard Kingdom Brunel who was amazing the world with his skill and imagination. Brunel was an inventor, a designer and engineer who built not just bridges or tunnels or ships but all three! In Victorian England he created structures and vehicles which to others seemed impossible.</a:t>
            </a: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 There's a good chance that you have travelled through a tunnel or crossed a bridge which Brunel built. Some people have called him the Greatest Briton ever. See what you think…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AutoShape 2" descr="Brunel's Top 5 Engineering Feat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160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79" y="1453574"/>
            <a:ext cx="3558404" cy="19993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569" y="621908"/>
            <a:ext cx="4394251" cy="22391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19" y="4044874"/>
            <a:ext cx="4572000" cy="21431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784" y="3088104"/>
            <a:ext cx="5170536" cy="28955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09334" y="3398543"/>
            <a:ext cx="16834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Clifton bridge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538194" y="681751"/>
            <a:ext cx="21066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SS Great Eastern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25747" y="6372665"/>
            <a:ext cx="1787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Thames Tunnel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99605" y="6026025"/>
            <a:ext cx="3798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Paddington station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5663" y="471624"/>
            <a:ext cx="44454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u="sng" dirty="0" smtClean="0">
                <a:latin typeface="Comic Sans MS" panose="030F0702030302020204" pitchFamily="66" charset="0"/>
              </a:rPr>
              <a:t>Some of his work.</a:t>
            </a:r>
            <a:endParaRPr lang="en-GB" sz="40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31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98520" y="-211016"/>
            <a:ext cx="3790071" cy="1002006"/>
          </a:xfrm>
        </p:spPr>
        <p:txBody>
          <a:bodyPr/>
          <a:lstStyle/>
          <a:p>
            <a:r>
              <a:rPr lang="en-GB" u="sng" dirty="0" smtClean="0">
                <a:latin typeface="Comic Sans MS" panose="030F0702030302020204" pitchFamily="66" charset="0"/>
              </a:rPr>
              <a:t>Brunel’s life.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62781"/>
            <a:ext cx="8952914" cy="6502448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1806: born in Portsmouth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1808: family moves to London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1820: Brunel is sent to France to study maths and engineering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1822: Brunel joins his father’s engineer office in London.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1825: Brunel’s first big (joint) project begins: the Thames tunnel.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1831: Brunel wins a design competition for a bridge across the Avon river in Clifton, Bristol.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1833: Brunel is appointed chief engineer of the Great Western Railway- linking London to Bristol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1836: wedding to Mary Horsley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2632" y="183212"/>
            <a:ext cx="2654105" cy="19109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212" y="2527371"/>
            <a:ext cx="2654105" cy="177294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000212" y="2219594"/>
            <a:ext cx="27238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Thames tunnel, then and now…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421" y="4608090"/>
            <a:ext cx="2676525" cy="17049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046699" y="6350227"/>
            <a:ext cx="26773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Great Western Railway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0710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018" y="267286"/>
            <a:ext cx="7180385" cy="5740865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1838: SS Great Western ship travels from Liverpool to New York in 13 days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1852: Chepstow bridge opens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1854: Paddington station opens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1855: Brunel designs the </a:t>
            </a:r>
            <a:r>
              <a:rPr lang="en-GB" dirty="0" err="1" smtClean="0">
                <a:latin typeface="Comic Sans MS" panose="030F0702030302020204" pitchFamily="66" charset="0"/>
              </a:rPr>
              <a:t>Renkioi</a:t>
            </a:r>
            <a:r>
              <a:rPr lang="en-GB" dirty="0" smtClean="0">
                <a:latin typeface="Comic Sans MS" panose="030F0702030302020204" pitchFamily="66" charset="0"/>
              </a:rPr>
              <a:t> hospital, a temporary hospital that was sent to the Crimea for wounded soldiers during the Crimean War- after Florence Nightingale suggested drastic improvements</a:t>
            </a:r>
            <a:r>
              <a:rPr lang="en-GB" dirty="0" smtClean="0">
                <a:latin typeface="Comic Sans MS" panose="030F0702030302020204" pitchFamily="66" charset="0"/>
              </a:rPr>
              <a:t>!</a:t>
            </a:r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1859: Brunel dies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1864: the Clifton suspension bridge is finished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784" y="-1907"/>
            <a:ext cx="3332170" cy="19809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6521" y="1379000"/>
            <a:ext cx="2619375" cy="1743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520" y="3359981"/>
            <a:ext cx="3959413" cy="30795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597919" y="1990578"/>
            <a:ext cx="31694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Chepstow tubular suspension bridge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63766" y="6441741"/>
            <a:ext cx="3659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>
                <a:latin typeface="Comic Sans MS" panose="030F0702030302020204" pitchFamily="66" charset="0"/>
              </a:rPr>
              <a:t>Renkioi</a:t>
            </a:r>
            <a:r>
              <a:rPr lang="en-GB" dirty="0" smtClean="0">
                <a:latin typeface="Comic Sans MS" panose="030F0702030302020204" pitchFamily="66" charset="0"/>
              </a:rPr>
              <a:t> temporary hospital plans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840" y="5574969"/>
            <a:ext cx="2015693" cy="123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48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3880" y="274320"/>
            <a:ext cx="11140440" cy="2429691"/>
          </a:xfrm>
        </p:spPr>
        <p:txBody>
          <a:bodyPr>
            <a:normAutofit fontScale="90000"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/>
            </a:r>
            <a:br>
              <a:rPr lang="en-GB" u="sng" dirty="0" smtClean="0">
                <a:latin typeface="Comic Sans MS" panose="030F0702030302020204" pitchFamily="66" charset="0"/>
              </a:rPr>
            </a:br>
            <a:r>
              <a:rPr lang="en-GB" u="sng" dirty="0">
                <a:latin typeface="Comic Sans MS" panose="030F0702030302020204" pitchFamily="66" charset="0"/>
              </a:rPr>
              <a:t/>
            </a:r>
            <a:br>
              <a:rPr lang="en-GB" u="sng" dirty="0">
                <a:latin typeface="Comic Sans MS" panose="030F0702030302020204" pitchFamily="66" charset="0"/>
              </a:rPr>
            </a:br>
            <a:r>
              <a:rPr lang="en-GB" u="sng" dirty="0" smtClean="0">
                <a:latin typeface="Comic Sans MS" panose="030F0702030302020204" pitchFamily="66" charset="0"/>
              </a:rPr>
              <a:t/>
            </a:r>
            <a:br>
              <a:rPr lang="en-GB" u="sng" dirty="0" smtClean="0">
                <a:latin typeface="Comic Sans MS" panose="030F0702030302020204" pitchFamily="66" charset="0"/>
              </a:rPr>
            </a:br>
            <a:r>
              <a:rPr lang="en-GB" u="sng" dirty="0" err="1" smtClean="0">
                <a:latin typeface="Comic Sans MS" panose="030F0702030302020204" pitchFamily="66" charset="0"/>
              </a:rPr>
              <a:t>Brunels</a:t>
            </a:r>
            <a:r>
              <a:rPr lang="en-GB" u="sng" dirty="0" smtClean="0">
                <a:latin typeface="Comic Sans MS" panose="030F0702030302020204" pitchFamily="66" charset="0"/>
              </a:rPr>
              <a:t> life- online class activity.</a:t>
            </a:r>
            <a:br>
              <a:rPr lang="en-GB" u="sng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P</a:t>
            </a:r>
            <a:r>
              <a:rPr lang="en-GB" dirty="0" smtClean="0">
                <a:latin typeface="Comic Sans MS" panose="030F0702030302020204" pitchFamily="66" charset="0"/>
              </a:rPr>
              <a:t>ut the 6 pictures of the comic strip in order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sz="2200" dirty="0" smtClean="0">
                <a:latin typeface="Comic Sans MS" panose="030F0702030302020204" pitchFamily="66" charset="0"/>
              </a:rPr>
              <a:t>(Brunel’s Britain -&gt; activities -&gt; Brunel’s life</a:t>
            </a:r>
            <a:r>
              <a:rPr lang="en-GB" sz="2200" dirty="0" smtClean="0">
                <a:latin typeface="Comic Sans MS" panose="030F0702030302020204" pitchFamily="66" charset="0"/>
              </a:rPr>
              <a:t>)</a:t>
            </a:r>
            <a:br>
              <a:rPr lang="en-GB" sz="2200" dirty="0" smtClean="0">
                <a:latin typeface="Comic Sans MS" panose="030F0702030302020204" pitchFamily="66" charset="0"/>
              </a:rPr>
            </a:br>
            <a:r>
              <a:rPr lang="en-GB" sz="2200" dirty="0">
                <a:latin typeface="Comic Sans MS" panose="030F0702030302020204" pitchFamily="66" charset="0"/>
              </a:rPr>
              <a:t/>
            </a:r>
            <a:br>
              <a:rPr lang="en-GB" sz="2200" dirty="0">
                <a:latin typeface="Comic Sans MS" panose="030F0702030302020204" pitchFamily="66" charset="0"/>
              </a:rPr>
            </a:br>
            <a:r>
              <a:rPr lang="en-GB" sz="2200" dirty="0" smtClean="0">
                <a:latin typeface="Comic Sans MS" panose="030F0702030302020204" pitchFamily="66" charset="0"/>
              </a:rPr>
              <a:t/>
            </a:r>
            <a:br>
              <a:rPr lang="en-GB" sz="2200" dirty="0" smtClean="0">
                <a:latin typeface="Comic Sans MS" panose="030F0702030302020204" pitchFamily="66" charset="0"/>
              </a:rPr>
            </a:br>
            <a:r>
              <a:rPr lang="en-GB" sz="2200" dirty="0" smtClean="0">
                <a:latin typeface="Comic Sans MS" panose="030F0702030302020204" pitchFamily="66" charset="0"/>
              </a:rPr>
              <a:t/>
            </a:r>
            <a:br>
              <a:rPr lang="en-GB" sz="2200" dirty="0" smtClean="0">
                <a:latin typeface="Comic Sans MS" panose="030F0702030302020204" pitchFamily="66" charset="0"/>
              </a:rPr>
            </a:br>
            <a:r>
              <a:rPr lang="en-GB" dirty="0" smtClean="0">
                <a:hlinkClick r:id="rId2"/>
              </a:rPr>
              <a:t>https://gridclub.com/activities/brunels-britain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091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66"/>
            </a:gs>
            <a:gs pos="74000">
              <a:srgbClr val="EDE777"/>
            </a:gs>
            <a:gs pos="90000">
              <a:srgbClr val="FFDE75"/>
            </a:gs>
            <a:gs pos="100000">
              <a:srgbClr val="EDE777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816" y="0"/>
            <a:ext cx="2467708" cy="1325563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Activity.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0053" y="323582"/>
            <a:ext cx="9721947" cy="1001981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Put these events in chronological order. Match each event to a date. Write each date and event in your books.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53218" y="1153266"/>
            <a:ext cx="165998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1806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1820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1822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1825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1831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1837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1838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1843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1853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1854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1855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1859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1864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13206" y="4911762"/>
            <a:ext cx="23535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Birth of Brunel</a:t>
            </a:r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16258" y="3529358"/>
            <a:ext cx="81772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Brunel is sent to France to study maths and engineering</a:t>
            </a:r>
            <a:endParaRPr lang="en-GB" sz="24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64899" y="4305732"/>
            <a:ext cx="77700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00602B"/>
                </a:solidFill>
                <a:latin typeface="Comic Sans MS" panose="030F0702030302020204" pitchFamily="66" charset="0"/>
              </a:rPr>
              <a:t>Brunel joins his father’s engineering office in London</a:t>
            </a:r>
            <a:endParaRPr lang="en-GB" sz="2400" dirty="0">
              <a:solidFill>
                <a:srgbClr val="00602B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9087" y="6106171"/>
            <a:ext cx="46875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Work begins on Thames’ Tunnel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088882" y="3063413"/>
            <a:ext cx="26166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Death </a:t>
            </a: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of Brunel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305907" y="1280520"/>
            <a:ext cx="85603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Brunel wins a bridge design competition for the river Avon</a:t>
            </a:r>
            <a:endParaRPr lang="en-GB" sz="2400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20858" y="2438533"/>
            <a:ext cx="36343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Victoria becomes queen</a:t>
            </a:r>
            <a:endParaRPr lang="en-GB" sz="2400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36092" y="1814988"/>
            <a:ext cx="10269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SS Great Western ship travels from Liverpool to New York in 13 days</a:t>
            </a:r>
            <a:endParaRPr lang="en-GB" sz="2400" dirty="0">
              <a:solidFill>
                <a:srgbClr val="00CC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86655" y="3062078"/>
            <a:ext cx="32223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Thames Tunnel opens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86655" y="5392204"/>
            <a:ext cx="3677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The Crimean War starts</a:t>
            </a:r>
            <a:endParaRPr lang="en-GB" sz="2400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66984" y="5497542"/>
            <a:ext cx="37385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Paddington station opens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31026" y="2418502"/>
            <a:ext cx="41841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err="1" smtClean="0">
                <a:solidFill>
                  <a:srgbClr val="FF6600"/>
                </a:solidFill>
                <a:latin typeface="Comic Sans MS" panose="030F0702030302020204" pitchFamily="66" charset="0"/>
              </a:rPr>
              <a:t>Renkioi</a:t>
            </a:r>
            <a:r>
              <a:rPr lang="en-GB" sz="2400" dirty="0" smtClean="0">
                <a:solidFill>
                  <a:srgbClr val="FF6600"/>
                </a:solidFill>
                <a:latin typeface="Comic Sans MS" panose="030F0702030302020204" pitchFamily="66" charset="0"/>
              </a:rPr>
              <a:t> hospital is designed.</a:t>
            </a:r>
            <a:endParaRPr lang="en-GB" sz="2400" dirty="0">
              <a:solidFill>
                <a:srgbClr val="FF660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70800" y="4924196"/>
            <a:ext cx="41553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000099"/>
                </a:solidFill>
                <a:latin typeface="Comic Sans MS" panose="030F0702030302020204" pitchFamily="66" charset="0"/>
              </a:rPr>
              <a:t>Clifton bridge is completed.</a:t>
            </a:r>
            <a:endParaRPr lang="en-GB" sz="2400" dirty="0">
              <a:solidFill>
                <a:srgbClr val="000099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841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66"/>
            </a:gs>
            <a:gs pos="74000">
              <a:srgbClr val="EDE777"/>
            </a:gs>
            <a:gs pos="90000">
              <a:srgbClr val="FFDE75"/>
            </a:gs>
            <a:gs pos="100000">
              <a:srgbClr val="EDE777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815" y="0"/>
            <a:ext cx="9149862" cy="1325563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Date and event matching activity.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18918" y="433115"/>
            <a:ext cx="2567254" cy="1001981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THE ANSWERS!!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53218" y="1153266"/>
            <a:ext cx="165998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1806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1820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1822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1825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1831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1837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1838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1843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1853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1854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1855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1859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1864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4161" y="1139702"/>
            <a:ext cx="23535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Birth of Brunel</a:t>
            </a:r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44161" y="1544630"/>
            <a:ext cx="81772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Brunel is sent to France to study maths and engineering</a:t>
            </a:r>
            <a:endParaRPr lang="en-GB" sz="24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94557" y="2055588"/>
            <a:ext cx="77700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00602B"/>
                </a:solidFill>
                <a:latin typeface="Comic Sans MS" panose="030F0702030302020204" pitchFamily="66" charset="0"/>
              </a:rPr>
              <a:t>Brunel joins his father’s engineering office in London</a:t>
            </a:r>
            <a:endParaRPr lang="en-GB" sz="2400" dirty="0">
              <a:solidFill>
                <a:srgbClr val="00602B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75335" y="2463416"/>
            <a:ext cx="46875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Work begins on Thames’ Tunnel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44161" y="5862001"/>
            <a:ext cx="26166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Death </a:t>
            </a: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of Brunel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44161" y="2836905"/>
            <a:ext cx="85603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Brunel wins a bridge design competition for the river Avon</a:t>
            </a:r>
            <a:endParaRPr lang="en-GB" sz="2400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94557" y="3328314"/>
            <a:ext cx="36343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Victoria becomes queen</a:t>
            </a:r>
            <a:endParaRPr lang="en-GB" sz="2400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44161" y="3685434"/>
            <a:ext cx="10269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SS Great Western ship travels from Liverpool to New York in 13 days</a:t>
            </a:r>
            <a:endParaRPr lang="en-GB" sz="2400" dirty="0">
              <a:solidFill>
                <a:srgbClr val="00CC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03103" y="4174733"/>
            <a:ext cx="32223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Thames Tunnel opens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64425" y="4591301"/>
            <a:ext cx="3677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The Crimean War starts</a:t>
            </a:r>
            <a:endParaRPr lang="en-GB" sz="2400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44161" y="5021152"/>
            <a:ext cx="37385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Paddington station opens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64425" y="5398766"/>
            <a:ext cx="41841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err="1" smtClean="0">
                <a:solidFill>
                  <a:srgbClr val="FF6600"/>
                </a:solidFill>
                <a:latin typeface="Comic Sans MS" panose="030F0702030302020204" pitchFamily="66" charset="0"/>
              </a:rPr>
              <a:t>Renkioi</a:t>
            </a:r>
            <a:r>
              <a:rPr lang="en-GB" sz="2400" dirty="0" smtClean="0">
                <a:solidFill>
                  <a:srgbClr val="FF6600"/>
                </a:solidFill>
                <a:latin typeface="Comic Sans MS" panose="030F0702030302020204" pitchFamily="66" charset="0"/>
              </a:rPr>
              <a:t> hospital is designed.</a:t>
            </a:r>
            <a:endParaRPr lang="en-GB" sz="2400" dirty="0">
              <a:solidFill>
                <a:srgbClr val="FF660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41434" y="6319122"/>
            <a:ext cx="41553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000099"/>
                </a:solidFill>
                <a:latin typeface="Comic Sans MS" panose="030F0702030302020204" pitchFamily="66" charset="0"/>
              </a:rPr>
              <a:t>Clifton bridge is completed.</a:t>
            </a:r>
            <a:endParaRPr lang="en-GB" sz="2400" dirty="0">
              <a:solidFill>
                <a:srgbClr val="000099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672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BRUNEL’S BRIDGES </a:t>
            </a:r>
            <a:r>
              <a:rPr lang="en-GB" sz="1800" dirty="0" smtClean="0">
                <a:latin typeface="Comic Sans MS" panose="030F0702030302020204" pitchFamily="66" charset="0"/>
              </a:rPr>
              <a:t>(incl. suspension bridge investigation).</a:t>
            </a:r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4911" y="365125"/>
            <a:ext cx="1075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LESSON 2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81" y="1455001"/>
            <a:ext cx="3900101" cy="25623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1455001"/>
            <a:ext cx="4170473" cy="23432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731" y="4255314"/>
            <a:ext cx="3474720" cy="26026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5681" y="3908832"/>
            <a:ext cx="3758639" cy="2234517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>
            <a:off x="-51687" y="4220614"/>
            <a:ext cx="2738607" cy="1034596"/>
          </a:xfrm>
          <a:prstGeom prst="cloudCallou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4296" y="4460913"/>
            <a:ext cx="2342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Do they all work in the same way?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3" name="Cloud Callout 12"/>
          <p:cNvSpPr/>
          <p:nvPr/>
        </p:nvSpPr>
        <p:spPr>
          <a:xfrm>
            <a:off x="10266472" y="1801242"/>
            <a:ext cx="2119388" cy="1181109"/>
          </a:xfrm>
          <a:prstGeom prst="cloud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10574931" y="2068630"/>
            <a:ext cx="16170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What are bridges for?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Cloud Callout 14"/>
          <p:cNvSpPr/>
          <p:nvPr/>
        </p:nvSpPr>
        <p:spPr>
          <a:xfrm>
            <a:off x="5072537" y="3908832"/>
            <a:ext cx="2749100" cy="1117258"/>
          </a:xfrm>
          <a:prstGeom prst="cloud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5594106" y="3999248"/>
            <a:ext cx="20061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What would have been Brunel’s considerations?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2797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3194" y="367280"/>
            <a:ext cx="7276012" cy="1665197"/>
          </a:xfrm>
        </p:spPr>
        <p:txBody>
          <a:bodyPr>
            <a:normAutofit fontScale="90000"/>
          </a:bodyPr>
          <a:lstStyle/>
          <a:p>
            <a:r>
              <a:rPr lang="en-GB" sz="2400" b="1" u="sng" dirty="0" smtClean="0">
                <a:latin typeface="Comic Sans MS" panose="030F0702030302020204" pitchFamily="66" charset="0"/>
              </a:rPr>
              <a:t>What is a bridge for</a:t>
            </a:r>
            <a:r>
              <a:rPr lang="en-GB" sz="2400" b="1" dirty="0" smtClean="0">
                <a:latin typeface="Comic Sans MS" panose="030F0702030302020204" pitchFamily="66" charset="0"/>
              </a:rPr>
              <a:t>? </a:t>
            </a:r>
            <a:r>
              <a:rPr lang="en-GB" sz="2400" dirty="0" smtClean="0">
                <a:latin typeface="Comic Sans MS" panose="030F0702030302020204" pitchFamily="66" charset="0"/>
              </a:rPr>
              <a:t>A bridge is a structure to cross an open space or gap. Bridges are mostly useful for crossing rivers, valleys, or roads by vehicles but people have also used bridges for a long time for walking.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75" y="2361203"/>
            <a:ext cx="7443651" cy="1427026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b="1" u="sng" dirty="0" smtClean="0">
                <a:latin typeface="Comic Sans MS" panose="030F0702030302020204" pitchFamily="66" charset="0"/>
              </a:rPr>
              <a:t>Do bridges all work the same way</a:t>
            </a:r>
            <a:r>
              <a:rPr lang="en-GB" sz="2400" b="1" dirty="0" smtClean="0">
                <a:latin typeface="Comic Sans MS" panose="030F0702030302020204" pitchFamily="66" charset="0"/>
              </a:rPr>
              <a:t>? </a:t>
            </a:r>
            <a:endParaRPr lang="en-GB" sz="2400" b="1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There </a:t>
            </a:r>
            <a:r>
              <a:rPr lang="en-GB" sz="2400" dirty="0" smtClean="0">
                <a:latin typeface="Comic Sans MS" panose="030F0702030302020204" pitchFamily="66" charset="0"/>
              </a:rPr>
              <a:t>are four basic types of bridges: Beam bridges, Arch bridges, Cantilever bridges and Suspension bridges. For a bridge to work, the tension and compression forces have to be counterbalanced.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0234" y="320675"/>
            <a:ext cx="2087879" cy="626363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9375" y="4445680"/>
            <a:ext cx="820129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u="sng" dirty="0" smtClean="0">
                <a:latin typeface="Comic Sans MS" panose="030F0702030302020204" pitchFamily="66" charset="0"/>
              </a:rPr>
              <a:t>What would have been Brunel’s considerations</a:t>
            </a:r>
            <a:r>
              <a:rPr lang="en-GB" sz="2200" b="1" dirty="0" smtClean="0">
                <a:latin typeface="Comic Sans MS" panose="030F0702030302020204" pitchFamily="66" charset="0"/>
              </a:rPr>
              <a:t>?</a:t>
            </a:r>
          </a:p>
          <a:p>
            <a:r>
              <a:rPr lang="en-GB" sz="2200" dirty="0" smtClean="0">
                <a:latin typeface="Comic Sans MS" panose="030F0702030302020204" pitchFamily="66" charset="0"/>
              </a:rPr>
              <a:t>Safety- bear weight well; inclination (</a:t>
            </a:r>
            <a:r>
              <a:rPr lang="en-GB" sz="2200" dirty="0" err="1" smtClean="0">
                <a:latin typeface="Comic Sans MS" panose="030F0702030302020204" pitchFamily="66" charset="0"/>
              </a:rPr>
              <a:t>eg</a:t>
            </a:r>
            <a:r>
              <a:rPr lang="en-GB" sz="2200" dirty="0" smtClean="0">
                <a:latin typeface="Comic Sans MS" panose="030F0702030302020204" pitchFamily="66" charset="0"/>
              </a:rPr>
              <a:t> flat for railway bridge); length of space to cover; height of arches- allowing enough space for ships to pass under;  aesthetics…</a:t>
            </a:r>
            <a:endParaRPr lang="en-GB" sz="2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78759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Activity. Science investigation.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19349"/>
            <a:ext cx="10515600" cy="5432379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Step 1. You are given a piece of string, 2 toilet rolls and some masking tape. Can you build a bridge out of them? 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u="sng" dirty="0" smtClean="0">
                <a:latin typeface="Comic Sans MS" panose="030F0702030302020204" pitchFamily="66" charset="0"/>
              </a:rPr>
              <a:t>Test </a:t>
            </a:r>
            <a:r>
              <a:rPr lang="en-GB" dirty="0">
                <a:latin typeface="Comic Sans MS" panose="030F0702030302020204" pitchFamily="66" charset="0"/>
              </a:rPr>
              <a:t>your bridge with a light object. Can it bear its weight</a:t>
            </a:r>
            <a:r>
              <a:rPr lang="en-GB" dirty="0" smtClean="0">
                <a:latin typeface="Comic Sans MS" panose="030F0702030302020204" pitchFamily="66" charset="0"/>
              </a:rPr>
              <a:t>?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u="sng" dirty="0" smtClean="0">
                <a:latin typeface="Comic Sans MS" panose="030F0702030302020204" pitchFamily="66" charset="0"/>
              </a:rPr>
              <a:t>Reflect</a:t>
            </a:r>
            <a:r>
              <a:rPr lang="en-GB" dirty="0" smtClean="0">
                <a:latin typeface="Comic Sans MS" panose="030F0702030302020204" pitchFamily="66" charset="0"/>
              </a:rPr>
              <a:t>. Remembering what we have learnt on bridge design, how could we improve, using the same materials?</a:t>
            </a: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(Watch Brunel’s Britain </a:t>
            </a:r>
            <a:r>
              <a:rPr lang="en-GB" dirty="0" err="1" smtClean="0">
                <a:latin typeface="Comic Sans MS" panose="030F0702030302020204" pitchFamily="66" charset="0"/>
              </a:rPr>
              <a:t>factfile</a:t>
            </a:r>
            <a:r>
              <a:rPr lang="en-GB" dirty="0" smtClean="0">
                <a:latin typeface="Comic Sans MS" panose="030F0702030302020204" pitchFamily="66" charset="0"/>
              </a:rPr>
              <a:t> on bridges:</a:t>
            </a: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  <a:hlinkClick r:id="rId2"/>
              </a:rPr>
              <a:t>https://gridclub.com/activities/brunels-britain</a:t>
            </a:r>
            <a:r>
              <a:rPr lang="en-GB" dirty="0" smtClean="0">
                <a:latin typeface="Comic Sans MS" panose="030F0702030302020204" pitchFamily="66" charset="0"/>
              </a:rPr>
              <a:t> )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086" y="2382610"/>
            <a:ext cx="2145030" cy="18385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35" y="2260962"/>
            <a:ext cx="2228850" cy="20478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838" y="2260962"/>
            <a:ext cx="1960245" cy="19602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75" y="2260962"/>
            <a:ext cx="1964191" cy="1964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4144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Part 2.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42300"/>
            <a:ext cx="10515600" cy="35432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You are now given a longer piece of string plus the same materials. Can you try and build a suspension bridge? 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Now test your bridge as before. Can your bridge bear the weight? Why/Why not? What has changed?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05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Lesson 3. Paper bridge building experiment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WHAT MAKES </a:t>
            </a:r>
            <a:r>
              <a:rPr lang="en-GB" dirty="0" smtClean="0">
                <a:latin typeface="Comic Sans MS" panose="030F0702030302020204" pitchFamily="66" charset="0"/>
              </a:rPr>
              <a:t>A </a:t>
            </a:r>
            <a:r>
              <a:rPr lang="en-GB" dirty="0" smtClean="0">
                <a:latin typeface="Comic Sans MS" panose="030F0702030302020204" pitchFamily="66" charset="0"/>
              </a:rPr>
              <a:t>BRIDGE STRONG?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  <a:hlinkClick r:id="rId2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  <a:hlinkClick r:id="rId2"/>
              </a:rPr>
              <a:t>https://www.youtube.com/watch?v=oVOnRPefcno</a:t>
            </a:r>
            <a:r>
              <a:rPr lang="en-GB" dirty="0" smtClean="0">
                <a:hlinkClick r:id="rId2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888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9635" y="365125"/>
            <a:ext cx="11743508" cy="1894749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PAPER BRIDGE EXPERIMENT.</a:t>
            </a:r>
            <a:r>
              <a:rPr lang="en-GB" sz="4000" dirty="0" smtClean="0">
                <a:latin typeface="Comic Sans MS" panose="030F0702030302020204" pitchFamily="66" charset="0"/>
              </a:rPr>
              <a:t> Stem activity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sz="2700" dirty="0" smtClean="0">
                <a:latin typeface="Comic Sans MS" panose="030F0702030302020204" pitchFamily="66" charset="0"/>
                <a:hlinkClick r:id="rId2"/>
              </a:rPr>
              <a:t>https://www.youtube.com/watch?v=CqYGVW2Eu6Y</a:t>
            </a:r>
            <a:endParaRPr lang="en-GB" sz="27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315" y="1930126"/>
            <a:ext cx="10515600" cy="47188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Follow the experiment and replicate with the materials provided: paper sheet, coins, books.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What changes over the course of the experiment?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29" y="2910474"/>
            <a:ext cx="2505075" cy="1828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3818" y="2910474"/>
            <a:ext cx="2543175" cy="18002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019" y="2800937"/>
            <a:ext cx="2047875" cy="204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98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629" y="365125"/>
            <a:ext cx="11223171" cy="1894749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PAPER BRIDGE EXPERIMENT. Build your own.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sz="3100" dirty="0" smtClean="0">
                <a:latin typeface="Comic Sans MS" panose="030F0702030302020204" pitchFamily="66" charset="0"/>
                <a:hlinkClick r:id="rId2"/>
              </a:rPr>
              <a:t>https://www.youtube.com/watch?v=YM0g1vCEMpc 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414" y="2259874"/>
            <a:ext cx="10515600" cy="44283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Follow the experiment and replicate with the materials provided: 3 paper sheets, 2 pencils, books, glue, scissors.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u="sng" dirty="0" smtClean="0">
                <a:latin typeface="Comic Sans MS" panose="030F0702030302020204" pitchFamily="66" charset="0"/>
              </a:rPr>
              <a:t>Test</a:t>
            </a:r>
            <a:r>
              <a:rPr lang="en-GB" dirty="0" smtClean="0">
                <a:latin typeface="Comic Sans MS" panose="030F0702030302020204" pitchFamily="66" charset="0"/>
              </a:rPr>
              <a:t> your bridge. How many coins can it bear the weight of? Why do you think that is?</a:t>
            </a:r>
          </a:p>
          <a:p>
            <a:pPr marL="0" indent="0">
              <a:buNone/>
            </a:pPr>
            <a:r>
              <a:rPr lang="en-GB" b="1" u="sng" dirty="0" smtClean="0">
                <a:latin typeface="Comic Sans MS" panose="030F0702030302020204" pitchFamily="66" charset="0"/>
              </a:rPr>
              <a:t>Reflect</a:t>
            </a:r>
            <a:r>
              <a:rPr lang="en-GB" dirty="0" smtClean="0">
                <a:latin typeface="Comic Sans MS" panose="030F0702030302020204" pitchFamily="66" charset="0"/>
              </a:rPr>
              <a:t> - Were </a:t>
            </a:r>
            <a:r>
              <a:rPr lang="en-GB" dirty="0" smtClean="0">
                <a:latin typeface="Comic Sans MS" panose="030F0702030302020204" pitchFamily="66" charset="0"/>
              </a:rPr>
              <a:t>you successful in replicating the strong bridge on the video?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14" y="3214416"/>
            <a:ext cx="1981985" cy="11058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253" y="3185615"/>
            <a:ext cx="2065292" cy="13899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524" y="3085208"/>
            <a:ext cx="1557329" cy="15573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235" y="3085209"/>
            <a:ext cx="1557329" cy="155732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606" y="3214416"/>
            <a:ext cx="1259612" cy="125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08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59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42760B59B8AA448B8F9759F557A600" ma:contentTypeVersion="13" ma:contentTypeDescription="Create a new document." ma:contentTypeScope="" ma:versionID="4363304b73a37198900221dc5afeb9bb">
  <xsd:schema xmlns:xsd="http://www.w3.org/2001/XMLSchema" xmlns:xs="http://www.w3.org/2001/XMLSchema" xmlns:p="http://schemas.microsoft.com/office/2006/metadata/properties" xmlns:ns1="http://schemas.microsoft.com/sharepoint/v3" xmlns:ns2="aead4743-1bae-4188-a5e7-4ac2efb3dfaa" xmlns:ns3="f10cbc2a-0ea4-4806-a722-54bd2c86aaa1" targetNamespace="http://schemas.microsoft.com/office/2006/metadata/properties" ma:root="true" ma:fieldsID="d7cf19b33574204bff0bf1f1590298e1" ns1:_="" ns2:_="" ns3:_="">
    <xsd:import namespace="http://schemas.microsoft.com/sharepoint/v3"/>
    <xsd:import namespace="aead4743-1bae-4188-a5e7-4ac2efb3dfaa"/>
    <xsd:import namespace="f10cbc2a-0ea4-4806-a722-54bd2c86aaa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EventHashCode" minOccurs="0"/>
                <xsd:element ref="ns2:MediaServiceGenerationTime" minOccurs="0"/>
                <xsd:element ref="ns2:MediaServiceAutoKeyPoints" minOccurs="0"/>
                <xsd:element ref="ns2:MediaServiceKeyPoints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20" nillable="true" ma:displayName="Scheduling Start Date" ma:description="Scheduling Start Date is a site column created by the Publishing feature. It is used to specify the date and time on which this page will first appear to site visitors." ma:internalName="PublishingStartDate">
      <xsd:simpleType>
        <xsd:restriction base="dms:Unknown"/>
      </xsd:simpleType>
    </xsd:element>
    <xsd:element name="PublishingExpirationDate" ma:index="21" nillable="true" ma:displayName="Scheduling End Date" ma:description="Scheduling End Date is a site column created by the Publishing feature. It is used to specify the date and time on which this page will no longer appear to site visitors.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ad4743-1bae-4188-a5e7-4ac2efb3df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0cbc2a-0ea4-4806-a722-54bd2c86aaa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63F73741-05D2-4BDA-8AD9-F0B0151B4996}"/>
</file>

<file path=customXml/itemProps2.xml><?xml version="1.0" encoding="utf-8"?>
<ds:datastoreItem xmlns:ds="http://schemas.openxmlformats.org/officeDocument/2006/customXml" ds:itemID="{D2388D65-0E9D-4F8F-BDF0-6AFABF2D3BAE}"/>
</file>

<file path=customXml/itemProps3.xml><?xml version="1.0" encoding="utf-8"?>
<ds:datastoreItem xmlns:ds="http://schemas.openxmlformats.org/officeDocument/2006/customXml" ds:itemID="{61F75597-F735-45FB-A890-EDC4959A35A2}"/>
</file>

<file path=docProps/app.xml><?xml version="1.0" encoding="utf-8"?>
<Properties xmlns="http://schemas.openxmlformats.org/officeDocument/2006/extended-properties" xmlns:vt="http://schemas.openxmlformats.org/officeDocument/2006/docPropsVTypes">
  <TotalTime>1466</TotalTime>
  <Words>1000</Words>
  <Application>Microsoft Office PowerPoint</Application>
  <PresentationFormat>Widescreen</PresentationFormat>
  <Paragraphs>134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Office Theme</vt:lpstr>
      <vt:lpstr>Isambard kingdom Brunel</vt:lpstr>
      <vt:lpstr>A genius of the Victorian age…           https://gridclub.com/activities/brunels-britain</vt:lpstr>
      <vt:lpstr>PowerPoint Presentation</vt:lpstr>
      <vt:lpstr>Brunel’s life.</vt:lpstr>
      <vt:lpstr>PowerPoint Presentation</vt:lpstr>
      <vt:lpstr>   Brunels life- online class activity.  Put the 6 pictures of the comic strip in order.   (Brunel’s Britain -&gt; activities -&gt; Brunel’s life)    https://gridclub.com/activities/brunels-britain</vt:lpstr>
      <vt:lpstr>Activity.</vt:lpstr>
      <vt:lpstr>Date and event matching activity.</vt:lpstr>
      <vt:lpstr>BRUNEL’S BRIDGES (incl. suspension bridge investigation).</vt:lpstr>
      <vt:lpstr>What is a bridge for? A bridge is a structure to cross an open space or gap. Bridges are mostly useful for crossing rivers, valleys, or roads by vehicles but people have also used bridges for a long time for walking. </vt:lpstr>
      <vt:lpstr>Activity. Science investigation.</vt:lpstr>
      <vt:lpstr>Part 2.</vt:lpstr>
      <vt:lpstr>Lesson 3. Paper bridge building experiment  </vt:lpstr>
      <vt:lpstr>PAPER BRIDGE EXPERIMENT. Stem activity https://www.youtube.com/watch?v=CqYGVW2Eu6Y</vt:lpstr>
      <vt:lpstr>PAPER BRIDGE EXPERIMENT. Build your own.  https://www.youtube.com/watch?v=YM0g1vCEMpc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Isambard kingdom Brunnel</dc:title>
  <dc:creator>AWallace</dc:creator>
  <cp:lastModifiedBy>JNutt</cp:lastModifiedBy>
  <cp:revision>34</cp:revision>
  <dcterms:created xsi:type="dcterms:W3CDTF">2020-06-17T09:45:42Z</dcterms:created>
  <dcterms:modified xsi:type="dcterms:W3CDTF">2020-06-24T10:46:38Z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0x010100BE42760B59B8AA448B8F9759F557A600</vt:lpwstr>
  </property>
</Properties>
</file>