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4"/>
  </p:sldMasterIdLst>
  <p:notesMasterIdLst>
    <p:notesMasterId r:id="rId30"/>
  </p:notesMasterIdLst>
  <p:sldIdLst>
    <p:sldId id="256" r:id="rId5"/>
    <p:sldId id="257" r:id="rId6"/>
    <p:sldId id="258" r:id="rId7"/>
    <p:sldId id="259" r:id="rId8"/>
    <p:sldId id="260" r:id="rId9"/>
    <p:sldId id="273" r:id="rId10"/>
    <p:sldId id="368" r:id="rId11"/>
    <p:sldId id="369" r:id="rId12"/>
    <p:sldId id="370" r:id="rId13"/>
    <p:sldId id="371" r:id="rId14"/>
    <p:sldId id="372" r:id="rId15"/>
    <p:sldId id="261" r:id="rId16"/>
    <p:sldId id="283" r:id="rId17"/>
    <p:sldId id="362" r:id="rId18"/>
    <p:sldId id="363" r:id="rId19"/>
    <p:sldId id="365" r:id="rId20"/>
    <p:sldId id="265" r:id="rId21"/>
    <p:sldId id="266" r:id="rId22"/>
    <p:sldId id="374" r:id="rId23"/>
    <p:sldId id="272" r:id="rId24"/>
    <p:sldId id="269" r:id="rId25"/>
    <p:sldId id="267" r:id="rId26"/>
    <p:sldId id="373" r:id="rId27"/>
    <p:sldId id="270" r:id="rId28"/>
    <p:sldId id="27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084"/>
    <p:restoredTop sz="94599"/>
  </p:normalViewPr>
  <p:slideViewPr>
    <p:cSldViewPr snapToGrid="0">
      <p:cViewPr varScale="1">
        <p:scale>
          <a:sx n="106" d="100"/>
          <a:sy n="106" d="100"/>
        </p:scale>
        <p:origin x="11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4C350B-4CD3-4096-BF2D-185B95E0ED34}"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606C506-A4E0-4BDC-B1BD-1ED6EA32642E}">
      <dgm:prSet/>
      <dgm:spPr/>
      <dgm:t>
        <a:bodyPr/>
        <a:lstStyle/>
        <a:p>
          <a:r>
            <a:rPr lang="en-US"/>
            <a:t>Early morning work (starting at 8:40 am), children will get their whiteboards and do a series of Maths and writing tasks</a:t>
          </a:r>
        </a:p>
      </dgm:t>
    </dgm:pt>
    <dgm:pt modelId="{DA86E37E-8A0D-4101-94C4-B5511B03BC52}" type="parTrans" cxnId="{957AE393-05C4-45D7-8CD8-73BCD6681DE6}">
      <dgm:prSet/>
      <dgm:spPr/>
      <dgm:t>
        <a:bodyPr/>
        <a:lstStyle/>
        <a:p>
          <a:endParaRPr lang="en-US"/>
        </a:p>
      </dgm:t>
    </dgm:pt>
    <dgm:pt modelId="{26FD6C1B-8612-49C4-BDD7-0DF5E515B7BB}" type="sibTrans" cxnId="{957AE393-05C4-45D7-8CD8-73BCD6681DE6}">
      <dgm:prSet/>
      <dgm:spPr/>
      <dgm:t>
        <a:bodyPr/>
        <a:lstStyle/>
        <a:p>
          <a:endParaRPr lang="en-US"/>
        </a:p>
      </dgm:t>
    </dgm:pt>
    <dgm:pt modelId="{B98E8CE0-0937-41B0-8CF6-D7281E1B6ED3}">
      <dgm:prSet/>
      <dgm:spPr/>
      <dgm:t>
        <a:bodyPr/>
        <a:lstStyle/>
        <a:p>
          <a:r>
            <a:rPr lang="en-US" dirty="0"/>
            <a:t>Assembly</a:t>
          </a:r>
        </a:p>
      </dgm:t>
    </dgm:pt>
    <dgm:pt modelId="{F3CBBCCA-54DB-47B0-AF35-DB3B9D9BB5E4}" type="parTrans" cxnId="{D9A4BF6A-2851-4A73-B074-5DFF6189FD88}">
      <dgm:prSet/>
      <dgm:spPr/>
      <dgm:t>
        <a:bodyPr/>
        <a:lstStyle/>
        <a:p>
          <a:endParaRPr lang="en-US"/>
        </a:p>
      </dgm:t>
    </dgm:pt>
    <dgm:pt modelId="{5DDD56A4-2ADC-42A4-81BE-38C2F2E3DA94}" type="sibTrans" cxnId="{D9A4BF6A-2851-4A73-B074-5DFF6189FD88}">
      <dgm:prSet/>
      <dgm:spPr/>
      <dgm:t>
        <a:bodyPr/>
        <a:lstStyle/>
        <a:p>
          <a:endParaRPr lang="en-US"/>
        </a:p>
      </dgm:t>
    </dgm:pt>
    <dgm:pt modelId="{33F4331C-7593-4C93-92AF-3B3CDD459104}">
      <dgm:prSet/>
      <dgm:spPr/>
      <dgm:t>
        <a:bodyPr/>
        <a:lstStyle/>
        <a:p>
          <a:r>
            <a:rPr lang="en-US"/>
            <a:t>English</a:t>
          </a:r>
        </a:p>
      </dgm:t>
    </dgm:pt>
    <dgm:pt modelId="{ACE2ADB1-A2FD-4826-855E-6929C0302D0C}" type="parTrans" cxnId="{982BEBC2-18D9-4C2B-9D9C-1B292D0C1B8D}">
      <dgm:prSet/>
      <dgm:spPr/>
      <dgm:t>
        <a:bodyPr/>
        <a:lstStyle/>
        <a:p>
          <a:endParaRPr lang="en-US"/>
        </a:p>
      </dgm:t>
    </dgm:pt>
    <dgm:pt modelId="{B3F27B56-79E4-47D7-A43A-420CBC6CA276}" type="sibTrans" cxnId="{982BEBC2-18D9-4C2B-9D9C-1B292D0C1B8D}">
      <dgm:prSet/>
      <dgm:spPr/>
      <dgm:t>
        <a:bodyPr/>
        <a:lstStyle/>
        <a:p>
          <a:endParaRPr lang="en-US"/>
        </a:p>
      </dgm:t>
    </dgm:pt>
    <dgm:pt modelId="{A4F7C711-3025-4A1E-B110-0A1A085C93F3}">
      <dgm:prSet/>
      <dgm:spPr/>
      <dgm:t>
        <a:bodyPr/>
        <a:lstStyle/>
        <a:p>
          <a:r>
            <a:rPr lang="en-US"/>
            <a:t>Break</a:t>
          </a:r>
        </a:p>
      </dgm:t>
    </dgm:pt>
    <dgm:pt modelId="{EAE4D137-0E88-4BDA-B16F-0FF6C5540517}" type="parTrans" cxnId="{9370621B-10BC-4757-A7A7-45EB7757089C}">
      <dgm:prSet/>
      <dgm:spPr/>
      <dgm:t>
        <a:bodyPr/>
        <a:lstStyle/>
        <a:p>
          <a:endParaRPr lang="en-US"/>
        </a:p>
      </dgm:t>
    </dgm:pt>
    <dgm:pt modelId="{5ED1B19B-BFCB-4202-89B9-83D82CE47107}" type="sibTrans" cxnId="{9370621B-10BC-4757-A7A7-45EB7757089C}">
      <dgm:prSet/>
      <dgm:spPr/>
      <dgm:t>
        <a:bodyPr/>
        <a:lstStyle/>
        <a:p>
          <a:endParaRPr lang="en-US"/>
        </a:p>
      </dgm:t>
    </dgm:pt>
    <dgm:pt modelId="{4DEBBB69-00C9-456A-995F-30327FE1DA9D}">
      <dgm:prSet/>
      <dgm:spPr/>
      <dgm:t>
        <a:bodyPr/>
        <a:lstStyle/>
        <a:p>
          <a:r>
            <a:rPr lang="en-US" dirty="0"/>
            <a:t>Phonics (Sounds Write)</a:t>
          </a:r>
        </a:p>
      </dgm:t>
    </dgm:pt>
    <dgm:pt modelId="{EABB5272-66D2-42EE-8B5C-33F40A8D0CBE}" type="parTrans" cxnId="{D1E1C902-2442-4088-B2D5-C12AC231A9EE}">
      <dgm:prSet/>
      <dgm:spPr/>
      <dgm:t>
        <a:bodyPr/>
        <a:lstStyle/>
        <a:p>
          <a:endParaRPr lang="en-US"/>
        </a:p>
      </dgm:t>
    </dgm:pt>
    <dgm:pt modelId="{ABA72A8A-3AC3-4103-ABE3-6A359D879F7C}" type="sibTrans" cxnId="{D1E1C902-2442-4088-B2D5-C12AC231A9EE}">
      <dgm:prSet/>
      <dgm:spPr/>
      <dgm:t>
        <a:bodyPr/>
        <a:lstStyle/>
        <a:p>
          <a:endParaRPr lang="en-US"/>
        </a:p>
      </dgm:t>
    </dgm:pt>
    <dgm:pt modelId="{EEA79681-1798-4434-AE09-69371172028C}">
      <dgm:prSet/>
      <dgm:spPr/>
      <dgm:t>
        <a:bodyPr/>
        <a:lstStyle/>
        <a:p>
          <a:r>
            <a:rPr lang="en-US"/>
            <a:t>Maths</a:t>
          </a:r>
        </a:p>
      </dgm:t>
    </dgm:pt>
    <dgm:pt modelId="{64BAA614-902A-45B6-AF95-6EF5D95A6E33}" type="parTrans" cxnId="{D0117F3F-8125-41C6-AEB9-52320DD12CA2}">
      <dgm:prSet/>
      <dgm:spPr/>
      <dgm:t>
        <a:bodyPr/>
        <a:lstStyle/>
        <a:p>
          <a:endParaRPr lang="en-US"/>
        </a:p>
      </dgm:t>
    </dgm:pt>
    <dgm:pt modelId="{9E803FCA-6970-40FB-987E-6F4196F8196D}" type="sibTrans" cxnId="{D0117F3F-8125-41C6-AEB9-52320DD12CA2}">
      <dgm:prSet/>
      <dgm:spPr/>
      <dgm:t>
        <a:bodyPr/>
        <a:lstStyle/>
        <a:p>
          <a:endParaRPr lang="en-US"/>
        </a:p>
      </dgm:t>
    </dgm:pt>
    <dgm:pt modelId="{7F458C44-4A8C-40FD-A698-993048302E7F}">
      <dgm:prSet/>
      <dgm:spPr/>
      <dgm:t>
        <a:bodyPr/>
        <a:lstStyle/>
        <a:p>
          <a:r>
            <a:rPr lang="en-US"/>
            <a:t>Lunch</a:t>
          </a:r>
        </a:p>
      </dgm:t>
    </dgm:pt>
    <dgm:pt modelId="{F5E17F8C-056A-4907-9F8F-E0E15A8676A1}" type="parTrans" cxnId="{132772F9-AA65-4AD1-8208-5148BFB6BC51}">
      <dgm:prSet/>
      <dgm:spPr/>
      <dgm:t>
        <a:bodyPr/>
        <a:lstStyle/>
        <a:p>
          <a:endParaRPr lang="en-US"/>
        </a:p>
      </dgm:t>
    </dgm:pt>
    <dgm:pt modelId="{BD2D9047-EA25-42EB-8E9F-C3AE185E6506}" type="sibTrans" cxnId="{132772F9-AA65-4AD1-8208-5148BFB6BC51}">
      <dgm:prSet/>
      <dgm:spPr/>
      <dgm:t>
        <a:bodyPr/>
        <a:lstStyle/>
        <a:p>
          <a:endParaRPr lang="en-US"/>
        </a:p>
      </dgm:t>
    </dgm:pt>
    <dgm:pt modelId="{E3C82089-BF66-4170-A629-590D5A57A8E8}">
      <dgm:prSet/>
      <dgm:spPr/>
      <dgm:t>
        <a:bodyPr/>
        <a:lstStyle/>
        <a:p>
          <a:r>
            <a:rPr lang="en-US"/>
            <a:t>Kinetic letters handwriting</a:t>
          </a:r>
        </a:p>
      </dgm:t>
    </dgm:pt>
    <dgm:pt modelId="{94E04A42-0E27-478A-8A62-F6118088D231}" type="parTrans" cxnId="{66C5999C-CF79-4229-8C7B-DDC3BE1E6215}">
      <dgm:prSet/>
      <dgm:spPr/>
      <dgm:t>
        <a:bodyPr/>
        <a:lstStyle/>
        <a:p>
          <a:endParaRPr lang="en-US"/>
        </a:p>
      </dgm:t>
    </dgm:pt>
    <dgm:pt modelId="{72F086F4-F82E-4BB1-B187-B989400E10ED}" type="sibTrans" cxnId="{66C5999C-CF79-4229-8C7B-DDC3BE1E6215}">
      <dgm:prSet/>
      <dgm:spPr/>
      <dgm:t>
        <a:bodyPr/>
        <a:lstStyle/>
        <a:p>
          <a:endParaRPr lang="en-US"/>
        </a:p>
      </dgm:t>
    </dgm:pt>
    <dgm:pt modelId="{E166EFEC-D8C3-4467-8C9D-CC4E0FF0D40F}">
      <dgm:prSet/>
      <dgm:spPr/>
      <dgm:t>
        <a:bodyPr/>
        <a:lstStyle/>
        <a:p>
          <a:r>
            <a:rPr lang="en-US" dirty="0"/>
            <a:t>Other subjects- RE, Science, Humanities, Music, Art/DT, Whole class read</a:t>
          </a:r>
        </a:p>
      </dgm:t>
    </dgm:pt>
    <dgm:pt modelId="{E41C593B-B113-4B48-A50B-91F07FDD18B8}" type="parTrans" cxnId="{1038EF84-A97A-4EE9-A389-3BA100D8AC4C}">
      <dgm:prSet/>
      <dgm:spPr/>
      <dgm:t>
        <a:bodyPr/>
        <a:lstStyle/>
        <a:p>
          <a:endParaRPr lang="en-US"/>
        </a:p>
      </dgm:t>
    </dgm:pt>
    <dgm:pt modelId="{7C5C1B1C-6049-48B5-A275-F38FCE9498C4}" type="sibTrans" cxnId="{1038EF84-A97A-4EE9-A389-3BA100D8AC4C}">
      <dgm:prSet/>
      <dgm:spPr/>
      <dgm:t>
        <a:bodyPr/>
        <a:lstStyle/>
        <a:p>
          <a:endParaRPr lang="en-US"/>
        </a:p>
      </dgm:t>
    </dgm:pt>
    <dgm:pt modelId="{6494E4DD-EEBA-2641-93E0-A04201519B53}" type="pres">
      <dgm:prSet presAssocID="{D64C350B-4CD3-4096-BF2D-185B95E0ED34}" presName="vert0" presStyleCnt="0">
        <dgm:presLayoutVars>
          <dgm:dir/>
          <dgm:animOne val="branch"/>
          <dgm:animLvl val="lvl"/>
        </dgm:presLayoutVars>
      </dgm:prSet>
      <dgm:spPr/>
    </dgm:pt>
    <dgm:pt modelId="{9AB48813-9872-D549-B8AB-94B44A855D95}" type="pres">
      <dgm:prSet presAssocID="{F606C506-A4E0-4BDC-B1BD-1ED6EA32642E}" presName="thickLine" presStyleLbl="alignNode1" presStyleIdx="0" presStyleCnt="9"/>
      <dgm:spPr/>
    </dgm:pt>
    <dgm:pt modelId="{B558E637-7DFC-AB4E-A72A-C9D626743503}" type="pres">
      <dgm:prSet presAssocID="{F606C506-A4E0-4BDC-B1BD-1ED6EA32642E}" presName="horz1" presStyleCnt="0"/>
      <dgm:spPr/>
    </dgm:pt>
    <dgm:pt modelId="{7B359998-12C1-7241-9D5D-4057F481540F}" type="pres">
      <dgm:prSet presAssocID="{F606C506-A4E0-4BDC-B1BD-1ED6EA32642E}" presName="tx1" presStyleLbl="revTx" presStyleIdx="0" presStyleCnt="9"/>
      <dgm:spPr/>
    </dgm:pt>
    <dgm:pt modelId="{0D5C2B0E-835A-974C-AB64-72B9B08D6791}" type="pres">
      <dgm:prSet presAssocID="{F606C506-A4E0-4BDC-B1BD-1ED6EA32642E}" presName="vert1" presStyleCnt="0"/>
      <dgm:spPr/>
    </dgm:pt>
    <dgm:pt modelId="{72932ECF-02A2-F94A-8B6C-33354C204869}" type="pres">
      <dgm:prSet presAssocID="{B98E8CE0-0937-41B0-8CF6-D7281E1B6ED3}" presName="thickLine" presStyleLbl="alignNode1" presStyleIdx="1" presStyleCnt="9"/>
      <dgm:spPr/>
    </dgm:pt>
    <dgm:pt modelId="{407A508B-4978-154C-900D-FC0344B07BD8}" type="pres">
      <dgm:prSet presAssocID="{B98E8CE0-0937-41B0-8CF6-D7281E1B6ED3}" presName="horz1" presStyleCnt="0"/>
      <dgm:spPr/>
    </dgm:pt>
    <dgm:pt modelId="{A86C1601-3D04-A440-B14D-A6333FD5E4C4}" type="pres">
      <dgm:prSet presAssocID="{B98E8CE0-0937-41B0-8CF6-D7281E1B6ED3}" presName="tx1" presStyleLbl="revTx" presStyleIdx="1" presStyleCnt="9"/>
      <dgm:spPr/>
    </dgm:pt>
    <dgm:pt modelId="{B7D1BD4C-A077-274E-9584-EAB507364BF4}" type="pres">
      <dgm:prSet presAssocID="{B98E8CE0-0937-41B0-8CF6-D7281E1B6ED3}" presName="vert1" presStyleCnt="0"/>
      <dgm:spPr/>
    </dgm:pt>
    <dgm:pt modelId="{DD1E8B8C-1B2E-4D4C-8E95-095C8C9D4FEA}" type="pres">
      <dgm:prSet presAssocID="{33F4331C-7593-4C93-92AF-3B3CDD459104}" presName="thickLine" presStyleLbl="alignNode1" presStyleIdx="2" presStyleCnt="9"/>
      <dgm:spPr/>
    </dgm:pt>
    <dgm:pt modelId="{ABE8D231-0A58-A148-BEA1-C1238DD46105}" type="pres">
      <dgm:prSet presAssocID="{33F4331C-7593-4C93-92AF-3B3CDD459104}" presName="horz1" presStyleCnt="0"/>
      <dgm:spPr/>
    </dgm:pt>
    <dgm:pt modelId="{F3EC57FA-F71F-CB4B-ACB9-49D224BECD26}" type="pres">
      <dgm:prSet presAssocID="{33F4331C-7593-4C93-92AF-3B3CDD459104}" presName="tx1" presStyleLbl="revTx" presStyleIdx="2" presStyleCnt="9"/>
      <dgm:spPr/>
    </dgm:pt>
    <dgm:pt modelId="{EF7C2D72-229D-2344-A0E7-882CB460534A}" type="pres">
      <dgm:prSet presAssocID="{33F4331C-7593-4C93-92AF-3B3CDD459104}" presName="vert1" presStyleCnt="0"/>
      <dgm:spPr/>
    </dgm:pt>
    <dgm:pt modelId="{41D439B6-470F-7F4B-9929-80692458DF2A}" type="pres">
      <dgm:prSet presAssocID="{A4F7C711-3025-4A1E-B110-0A1A085C93F3}" presName="thickLine" presStyleLbl="alignNode1" presStyleIdx="3" presStyleCnt="9"/>
      <dgm:spPr/>
    </dgm:pt>
    <dgm:pt modelId="{7C3A9ADE-71DD-0F48-8410-E757E9E16A74}" type="pres">
      <dgm:prSet presAssocID="{A4F7C711-3025-4A1E-B110-0A1A085C93F3}" presName="horz1" presStyleCnt="0"/>
      <dgm:spPr/>
    </dgm:pt>
    <dgm:pt modelId="{E449BB94-747B-6748-8682-F20CA97A4357}" type="pres">
      <dgm:prSet presAssocID="{A4F7C711-3025-4A1E-B110-0A1A085C93F3}" presName="tx1" presStyleLbl="revTx" presStyleIdx="3" presStyleCnt="9"/>
      <dgm:spPr/>
    </dgm:pt>
    <dgm:pt modelId="{F1BB10B9-5AF9-B544-B9F3-13D9E3B350CE}" type="pres">
      <dgm:prSet presAssocID="{A4F7C711-3025-4A1E-B110-0A1A085C93F3}" presName="vert1" presStyleCnt="0"/>
      <dgm:spPr/>
    </dgm:pt>
    <dgm:pt modelId="{1E932005-B632-FB45-8C24-F8156FDFD1AB}" type="pres">
      <dgm:prSet presAssocID="{4DEBBB69-00C9-456A-995F-30327FE1DA9D}" presName="thickLine" presStyleLbl="alignNode1" presStyleIdx="4" presStyleCnt="9"/>
      <dgm:spPr/>
    </dgm:pt>
    <dgm:pt modelId="{03543916-6CBC-0A42-8A7D-C42974F16857}" type="pres">
      <dgm:prSet presAssocID="{4DEBBB69-00C9-456A-995F-30327FE1DA9D}" presName="horz1" presStyleCnt="0"/>
      <dgm:spPr/>
    </dgm:pt>
    <dgm:pt modelId="{C2151288-DAC5-8047-AFEE-72481F856C32}" type="pres">
      <dgm:prSet presAssocID="{4DEBBB69-00C9-456A-995F-30327FE1DA9D}" presName="tx1" presStyleLbl="revTx" presStyleIdx="4" presStyleCnt="9"/>
      <dgm:spPr/>
    </dgm:pt>
    <dgm:pt modelId="{E6299386-6664-864D-B0BF-AD493FF02BB3}" type="pres">
      <dgm:prSet presAssocID="{4DEBBB69-00C9-456A-995F-30327FE1DA9D}" presName="vert1" presStyleCnt="0"/>
      <dgm:spPr/>
    </dgm:pt>
    <dgm:pt modelId="{847F7CD6-0551-3642-8608-A12342DD8FAD}" type="pres">
      <dgm:prSet presAssocID="{EEA79681-1798-4434-AE09-69371172028C}" presName="thickLine" presStyleLbl="alignNode1" presStyleIdx="5" presStyleCnt="9"/>
      <dgm:spPr/>
    </dgm:pt>
    <dgm:pt modelId="{6E48C904-589F-9D41-8B1E-90011A73BFBA}" type="pres">
      <dgm:prSet presAssocID="{EEA79681-1798-4434-AE09-69371172028C}" presName="horz1" presStyleCnt="0"/>
      <dgm:spPr/>
    </dgm:pt>
    <dgm:pt modelId="{D85F9AC5-8980-444F-80F1-83BAA7273259}" type="pres">
      <dgm:prSet presAssocID="{EEA79681-1798-4434-AE09-69371172028C}" presName="tx1" presStyleLbl="revTx" presStyleIdx="5" presStyleCnt="9"/>
      <dgm:spPr/>
    </dgm:pt>
    <dgm:pt modelId="{E5018FED-A149-E04B-9EEE-4455BD6FCD64}" type="pres">
      <dgm:prSet presAssocID="{EEA79681-1798-4434-AE09-69371172028C}" presName="vert1" presStyleCnt="0"/>
      <dgm:spPr/>
    </dgm:pt>
    <dgm:pt modelId="{9D5F08C9-D99E-3B42-B76E-8831AD2ED686}" type="pres">
      <dgm:prSet presAssocID="{7F458C44-4A8C-40FD-A698-993048302E7F}" presName="thickLine" presStyleLbl="alignNode1" presStyleIdx="6" presStyleCnt="9"/>
      <dgm:spPr/>
    </dgm:pt>
    <dgm:pt modelId="{043F6B42-3D0D-C34B-894E-0EA6823AB363}" type="pres">
      <dgm:prSet presAssocID="{7F458C44-4A8C-40FD-A698-993048302E7F}" presName="horz1" presStyleCnt="0"/>
      <dgm:spPr/>
    </dgm:pt>
    <dgm:pt modelId="{DB158D4B-2EBD-3C43-9F99-AE3B72C407DB}" type="pres">
      <dgm:prSet presAssocID="{7F458C44-4A8C-40FD-A698-993048302E7F}" presName="tx1" presStyleLbl="revTx" presStyleIdx="6" presStyleCnt="9"/>
      <dgm:spPr/>
    </dgm:pt>
    <dgm:pt modelId="{162ABA2E-DA4F-C04E-9205-88A7DA56DD0C}" type="pres">
      <dgm:prSet presAssocID="{7F458C44-4A8C-40FD-A698-993048302E7F}" presName="vert1" presStyleCnt="0"/>
      <dgm:spPr/>
    </dgm:pt>
    <dgm:pt modelId="{1382A0DC-82DD-014C-946D-14DB82B4CB7F}" type="pres">
      <dgm:prSet presAssocID="{E3C82089-BF66-4170-A629-590D5A57A8E8}" presName="thickLine" presStyleLbl="alignNode1" presStyleIdx="7" presStyleCnt="9"/>
      <dgm:spPr/>
    </dgm:pt>
    <dgm:pt modelId="{0E040CBF-A9C5-A74F-9821-37C16B8B96AD}" type="pres">
      <dgm:prSet presAssocID="{E3C82089-BF66-4170-A629-590D5A57A8E8}" presName="horz1" presStyleCnt="0"/>
      <dgm:spPr/>
    </dgm:pt>
    <dgm:pt modelId="{F3F39A42-3B26-0346-8DE5-C9DAA3DBAEB8}" type="pres">
      <dgm:prSet presAssocID="{E3C82089-BF66-4170-A629-590D5A57A8E8}" presName="tx1" presStyleLbl="revTx" presStyleIdx="7" presStyleCnt="9"/>
      <dgm:spPr/>
    </dgm:pt>
    <dgm:pt modelId="{1F44EDED-E951-0049-A00B-41F7E5A39289}" type="pres">
      <dgm:prSet presAssocID="{E3C82089-BF66-4170-A629-590D5A57A8E8}" presName="vert1" presStyleCnt="0"/>
      <dgm:spPr/>
    </dgm:pt>
    <dgm:pt modelId="{8AD0ABD9-C22A-7A44-912A-A3AF1DE1E83C}" type="pres">
      <dgm:prSet presAssocID="{E166EFEC-D8C3-4467-8C9D-CC4E0FF0D40F}" presName="thickLine" presStyleLbl="alignNode1" presStyleIdx="8" presStyleCnt="9"/>
      <dgm:spPr/>
    </dgm:pt>
    <dgm:pt modelId="{24AFD89D-3E9B-2041-9166-2C12B1EF3D5C}" type="pres">
      <dgm:prSet presAssocID="{E166EFEC-D8C3-4467-8C9D-CC4E0FF0D40F}" presName="horz1" presStyleCnt="0"/>
      <dgm:spPr/>
    </dgm:pt>
    <dgm:pt modelId="{98C6FE39-3AB3-AD48-8993-D7E9CC82C8A8}" type="pres">
      <dgm:prSet presAssocID="{E166EFEC-D8C3-4467-8C9D-CC4E0FF0D40F}" presName="tx1" presStyleLbl="revTx" presStyleIdx="8" presStyleCnt="9"/>
      <dgm:spPr/>
    </dgm:pt>
    <dgm:pt modelId="{F006F35D-66C3-F34E-B555-ADD64C8AFDAA}" type="pres">
      <dgm:prSet presAssocID="{E166EFEC-D8C3-4467-8C9D-CC4E0FF0D40F}" presName="vert1" presStyleCnt="0"/>
      <dgm:spPr/>
    </dgm:pt>
  </dgm:ptLst>
  <dgm:cxnLst>
    <dgm:cxn modelId="{D1E1C902-2442-4088-B2D5-C12AC231A9EE}" srcId="{D64C350B-4CD3-4096-BF2D-185B95E0ED34}" destId="{4DEBBB69-00C9-456A-995F-30327FE1DA9D}" srcOrd="4" destOrd="0" parTransId="{EABB5272-66D2-42EE-8B5C-33F40A8D0CBE}" sibTransId="{ABA72A8A-3AC3-4103-ABE3-6A359D879F7C}"/>
    <dgm:cxn modelId="{4F2DA009-DAD3-3D4F-A3B6-470CCCEF5F7E}" type="presOf" srcId="{E3C82089-BF66-4170-A629-590D5A57A8E8}" destId="{F3F39A42-3B26-0346-8DE5-C9DAA3DBAEB8}" srcOrd="0" destOrd="0" presId="urn:microsoft.com/office/officeart/2008/layout/LinedList"/>
    <dgm:cxn modelId="{9370621B-10BC-4757-A7A7-45EB7757089C}" srcId="{D64C350B-4CD3-4096-BF2D-185B95E0ED34}" destId="{A4F7C711-3025-4A1E-B110-0A1A085C93F3}" srcOrd="3" destOrd="0" parTransId="{EAE4D137-0E88-4BDA-B16F-0FF6C5540517}" sibTransId="{5ED1B19B-BFCB-4202-89B9-83D82CE47107}"/>
    <dgm:cxn modelId="{18BFC61C-2A44-7443-84A8-91C386E2875E}" type="presOf" srcId="{E166EFEC-D8C3-4467-8C9D-CC4E0FF0D40F}" destId="{98C6FE39-3AB3-AD48-8993-D7E9CC82C8A8}" srcOrd="0" destOrd="0" presId="urn:microsoft.com/office/officeart/2008/layout/LinedList"/>
    <dgm:cxn modelId="{9CA83F30-848C-7F4E-959C-FF6713C13516}" type="presOf" srcId="{EEA79681-1798-4434-AE09-69371172028C}" destId="{D85F9AC5-8980-444F-80F1-83BAA7273259}" srcOrd="0" destOrd="0" presId="urn:microsoft.com/office/officeart/2008/layout/LinedList"/>
    <dgm:cxn modelId="{6355C23E-1275-884E-B068-5AC0BEA2151B}" type="presOf" srcId="{F606C506-A4E0-4BDC-B1BD-1ED6EA32642E}" destId="{7B359998-12C1-7241-9D5D-4057F481540F}" srcOrd="0" destOrd="0" presId="urn:microsoft.com/office/officeart/2008/layout/LinedList"/>
    <dgm:cxn modelId="{D0117F3F-8125-41C6-AEB9-52320DD12CA2}" srcId="{D64C350B-4CD3-4096-BF2D-185B95E0ED34}" destId="{EEA79681-1798-4434-AE09-69371172028C}" srcOrd="5" destOrd="0" parTransId="{64BAA614-902A-45B6-AF95-6EF5D95A6E33}" sibTransId="{9E803FCA-6970-40FB-987E-6F4196F8196D}"/>
    <dgm:cxn modelId="{F4D3F360-3517-1B40-889A-F1DD222D4C8F}" type="presOf" srcId="{D64C350B-4CD3-4096-BF2D-185B95E0ED34}" destId="{6494E4DD-EEBA-2641-93E0-A04201519B53}" srcOrd="0" destOrd="0" presId="urn:microsoft.com/office/officeart/2008/layout/LinedList"/>
    <dgm:cxn modelId="{67ADDA46-DC0E-EC4F-BBA7-96C8ADAB7C3C}" type="presOf" srcId="{33F4331C-7593-4C93-92AF-3B3CDD459104}" destId="{F3EC57FA-F71F-CB4B-ACB9-49D224BECD26}" srcOrd="0" destOrd="0" presId="urn:microsoft.com/office/officeart/2008/layout/LinedList"/>
    <dgm:cxn modelId="{D9A4BF6A-2851-4A73-B074-5DFF6189FD88}" srcId="{D64C350B-4CD3-4096-BF2D-185B95E0ED34}" destId="{B98E8CE0-0937-41B0-8CF6-D7281E1B6ED3}" srcOrd="1" destOrd="0" parTransId="{F3CBBCCA-54DB-47B0-AF35-DB3B9D9BB5E4}" sibTransId="{5DDD56A4-2ADC-42A4-81BE-38C2F2E3DA94}"/>
    <dgm:cxn modelId="{1D87117A-C0C7-744B-83D9-970FE9D9B981}" type="presOf" srcId="{A4F7C711-3025-4A1E-B110-0A1A085C93F3}" destId="{E449BB94-747B-6748-8682-F20CA97A4357}" srcOrd="0" destOrd="0" presId="urn:microsoft.com/office/officeart/2008/layout/LinedList"/>
    <dgm:cxn modelId="{1038EF84-A97A-4EE9-A389-3BA100D8AC4C}" srcId="{D64C350B-4CD3-4096-BF2D-185B95E0ED34}" destId="{E166EFEC-D8C3-4467-8C9D-CC4E0FF0D40F}" srcOrd="8" destOrd="0" parTransId="{E41C593B-B113-4B48-A50B-91F07FDD18B8}" sibTransId="{7C5C1B1C-6049-48B5-A275-F38FCE9498C4}"/>
    <dgm:cxn modelId="{957AE393-05C4-45D7-8CD8-73BCD6681DE6}" srcId="{D64C350B-4CD3-4096-BF2D-185B95E0ED34}" destId="{F606C506-A4E0-4BDC-B1BD-1ED6EA32642E}" srcOrd="0" destOrd="0" parTransId="{DA86E37E-8A0D-4101-94C4-B5511B03BC52}" sibTransId="{26FD6C1B-8612-49C4-BDD7-0DF5E515B7BB}"/>
    <dgm:cxn modelId="{FB39029A-CD1F-B04A-B73E-4953272C5617}" type="presOf" srcId="{7F458C44-4A8C-40FD-A698-993048302E7F}" destId="{DB158D4B-2EBD-3C43-9F99-AE3B72C407DB}" srcOrd="0" destOrd="0" presId="urn:microsoft.com/office/officeart/2008/layout/LinedList"/>
    <dgm:cxn modelId="{66C5999C-CF79-4229-8C7B-DDC3BE1E6215}" srcId="{D64C350B-4CD3-4096-BF2D-185B95E0ED34}" destId="{E3C82089-BF66-4170-A629-590D5A57A8E8}" srcOrd="7" destOrd="0" parTransId="{94E04A42-0E27-478A-8A62-F6118088D231}" sibTransId="{72F086F4-F82E-4BB1-B187-B989400E10ED}"/>
    <dgm:cxn modelId="{982BEBC2-18D9-4C2B-9D9C-1B292D0C1B8D}" srcId="{D64C350B-4CD3-4096-BF2D-185B95E0ED34}" destId="{33F4331C-7593-4C93-92AF-3B3CDD459104}" srcOrd="2" destOrd="0" parTransId="{ACE2ADB1-A2FD-4826-855E-6929C0302D0C}" sibTransId="{B3F27B56-79E4-47D7-A43A-420CBC6CA276}"/>
    <dgm:cxn modelId="{0B06ECCA-0299-F048-8974-D5670E301BDF}" type="presOf" srcId="{4DEBBB69-00C9-456A-995F-30327FE1DA9D}" destId="{C2151288-DAC5-8047-AFEE-72481F856C32}" srcOrd="0" destOrd="0" presId="urn:microsoft.com/office/officeart/2008/layout/LinedList"/>
    <dgm:cxn modelId="{0F467CE3-390A-3047-BBD1-9E914E6E2FBB}" type="presOf" srcId="{B98E8CE0-0937-41B0-8CF6-D7281E1B6ED3}" destId="{A86C1601-3D04-A440-B14D-A6333FD5E4C4}" srcOrd="0" destOrd="0" presId="urn:microsoft.com/office/officeart/2008/layout/LinedList"/>
    <dgm:cxn modelId="{132772F9-AA65-4AD1-8208-5148BFB6BC51}" srcId="{D64C350B-4CD3-4096-BF2D-185B95E0ED34}" destId="{7F458C44-4A8C-40FD-A698-993048302E7F}" srcOrd="6" destOrd="0" parTransId="{F5E17F8C-056A-4907-9F8F-E0E15A8676A1}" sibTransId="{BD2D9047-EA25-42EB-8E9F-C3AE185E6506}"/>
    <dgm:cxn modelId="{9A74E48F-3FB7-3C4C-83E7-175C4FA10796}" type="presParOf" srcId="{6494E4DD-EEBA-2641-93E0-A04201519B53}" destId="{9AB48813-9872-D549-B8AB-94B44A855D95}" srcOrd="0" destOrd="0" presId="urn:microsoft.com/office/officeart/2008/layout/LinedList"/>
    <dgm:cxn modelId="{55588260-7CE8-AB4F-A60C-284CAFD56DE0}" type="presParOf" srcId="{6494E4DD-EEBA-2641-93E0-A04201519B53}" destId="{B558E637-7DFC-AB4E-A72A-C9D626743503}" srcOrd="1" destOrd="0" presId="urn:microsoft.com/office/officeart/2008/layout/LinedList"/>
    <dgm:cxn modelId="{D57758C6-CC7C-7846-B657-2655865AB80C}" type="presParOf" srcId="{B558E637-7DFC-AB4E-A72A-C9D626743503}" destId="{7B359998-12C1-7241-9D5D-4057F481540F}" srcOrd="0" destOrd="0" presId="urn:microsoft.com/office/officeart/2008/layout/LinedList"/>
    <dgm:cxn modelId="{27F829BC-4D94-2D42-86E2-7F3EAEEFA5CF}" type="presParOf" srcId="{B558E637-7DFC-AB4E-A72A-C9D626743503}" destId="{0D5C2B0E-835A-974C-AB64-72B9B08D6791}" srcOrd="1" destOrd="0" presId="urn:microsoft.com/office/officeart/2008/layout/LinedList"/>
    <dgm:cxn modelId="{49936D61-C3D6-9945-A067-F4101750E4A8}" type="presParOf" srcId="{6494E4DD-EEBA-2641-93E0-A04201519B53}" destId="{72932ECF-02A2-F94A-8B6C-33354C204869}" srcOrd="2" destOrd="0" presId="urn:microsoft.com/office/officeart/2008/layout/LinedList"/>
    <dgm:cxn modelId="{BD6D590A-73DB-104E-931D-E3FE0AA2C667}" type="presParOf" srcId="{6494E4DD-EEBA-2641-93E0-A04201519B53}" destId="{407A508B-4978-154C-900D-FC0344B07BD8}" srcOrd="3" destOrd="0" presId="urn:microsoft.com/office/officeart/2008/layout/LinedList"/>
    <dgm:cxn modelId="{0356B127-2996-0F42-8CDD-404FA8A3633D}" type="presParOf" srcId="{407A508B-4978-154C-900D-FC0344B07BD8}" destId="{A86C1601-3D04-A440-B14D-A6333FD5E4C4}" srcOrd="0" destOrd="0" presId="urn:microsoft.com/office/officeart/2008/layout/LinedList"/>
    <dgm:cxn modelId="{81A9FCF1-A870-B148-B7E5-3934A70603D7}" type="presParOf" srcId="{407A508B-4978-154C-900D-FC0344B07BD8}" destId="{B7D1BD4C-A077-274E-9584-EAB507364BF4}" srcOrd="1" destOrd="0" presId="urn:microsoft.com/office/officeart/2008/layout/LinedList"/>
    <dgm:cxn modelId="{0F89AB24-6F61-4242-A217-FB23733E3284}" type="presParOf" srcId="{6494E4DD-EEBA-2641-93E0-A04201519B53}" destId="{DD1E8B8C-1B2E-4D4C-8E95-095C8C9D4FEA}" srcOrd="4" destOrd="0" presId="urn:microsoft.com/office/officeart/2008/layout/LinedList"/>
    <dgm:cxn modelId="{341F29A6-A6A5-EB4A-B52C-75F39F6441C1}" type="presParOf" srcId="{6494E4DD-EEBA-2641-93E0-A04201519B53}" destId="{ABE8D231-0A58-A148-BEA1-C1238DD46105}" srcOrd="5" destOrd="0" presId="urn:microsoft.com/office/officeart/2008/layout/LinedList"/>
    <dgm:cxn modelId="{FBD4CD83-7B05-E140-918D-02D015415829}" type="presParOf" srcId="{ABE8D231-0A58-A148-BEA1-C1238DD46105}" destId="{F3EC57FA-F71F-CB4B-ACB9-49D224BECD26}" srcOrd="0" destOrd="0" presId="urn:microsoft.com/office/officeart/2008/layout/LinedList"/>
    <dgm:cxn modelId="{18EE932E-E20C-C043-B437-8D8E802927D6}" type="presParOf" srcId="{ABE8D231-0A58-A148-BEA1-C1238DD46105}" destId="{EF7C2D72-229D-2344-A0E7-882CB460534A}" srcOrd="1" destOrd="0" presId="urn:microsoft.com/office/officeart/2008/layout/LinedList"/>
    <dgm:cxn modelId="{556AC669-E5E4-1149-AEB6-0BBD40B6D8D6}" type="presParOf" srcId="{6494E4DD-EEBA-2641-93E0-A04201519B53}" destId="{41D439B6-470F-7F4B-9929-80692458DF2A}" srcOrd="6" destOrd="0" presId="urn:microsoft.com/office/officeart/2008/layout/LinedList"/>
    <dgm:cxn modelId="{C5A3A6F8-79D3-0040-92EE-DBF071ECB048}" type="presParOf" srcId="{6494E4DD-EEBA-2641-93E0-A04201519B53}" destId="{7C3A9ADE-71DD-0F48-8410-E757E9E16A74}" srcOrd="7" destOrd="0" presId="urn:microsoft.com/office/officeart/2008/layout/LinedList"/>
    <dgm:cxn modelId="{5A360393-0EC5-934A-9D77-C9C6D3E5F4A0}" type="presParOf" srcId="{7C3A9ADE-71DD-0F48-8410-E757E9E16A74}" destId="{E449BB94-747B-6748-8682-F20CA97A4357}" srcOrd="0" destOrd="0" presId="urn:microsoft.com/office/officeart/2008/layout/LinedList"/>
    <dgm:cxn modelId="{F9BFA44C-BE7A-7646-94CF-4E15A41E186B}" type="presParOf" srcId="{7C3A9ADE-71DD-0F48-8410-E757E9E16A74}" destId="{F1BB10B9-5AF9-B544-B9F3-13D9E3B350CE}" srcOrd="1" destOrd="0" presId="urn:microsoft.com/office/officeart/2008/layout/LinedList"/>
    <dgm:cxn modelId="{95C6A03E-5020-A94E-9CA7-054F14812626}" type="presParOf" srcId="{6494E4DD-EEBA-2641-93E0-A04201519B53}" destId="{1E932005-B632-FB45-8C24-F8156FDFD1AB}" srcOrd="8" destOrd="0" presId="urn:microsoft.com/office/officeart/2008/layout/LinedList"/>
    <dgm:cxn modelId="{A559CF96-076C-244F-8080-274CEDB956DE}" type="presParOf" srcId="{6494E4DD-EEBA-2641-93E0-A04201519B53}" destId="{03543916-6CBC-0A42-8A7D-C42974F16857}" srcOrd="9" destOrd="0" presId="urn:microsoft.com/office/officeart/2008/layout/LinedList"/>
    <dgm:cxn modelId="{634E897B-8E89-3445-9BA0-6B8560466F7E}" type="presParOf" srcId="{03543916-6CBC-0A42-8A7D-C42974F16857}" destId="{C2151288-DAC5-8047-AFEE-72481F856C32}" srcOrd="0" destOrd="0" presId="urn:microsoft.com/office/officeart/2008/layout/LinedList"/>
    <dgm:cxn modelId="{79AC6564-01CC-0C40-8CA3-F51A35AA2D1D}" type="presParOf" srcId="{03543916-6CBC-0A42-8A7D-C42974F16857}" destId="{E6299386-6664-864D-B0BF-AD493FF02BB3}" srcOrd="1" destOrd="0" presId="urn:microsoft.com/office/officeart/2008/layout/LinedList"/>
    <dgm:cxn modelId="{58C9CC57-5A1C-534B-9F21-357DF0982E4D}" type="presParOf" srcId="{6494E4DD-EEBA-2641-93E0-A04201519B53}" destId="{847F7CD6-0551-3642-8608-A12342DD8FAD}" srcOrd="10" destOrd="0" presId="urn:microsoft.com/office/officeart/2008/layout/LinedList"/>
    <dgm:cxn modelId="{9CED4FC2-0743-2242-8215-54D240D8E1F2}" type="presParOf" srcId="{6494E4DD-EEBA-2641-93E0-A04201519B53}" destId="{6E48C904-589F-9D41-8B1E-90011A73BFBA}" srcOrd="11" destOrd="0" presId="urn:microsoft.com/office/officeart/2008/layout/LinedList"/>
    <dgm:cxn modelId="{6FA49D40-6DB5-A741-9303-FCF8749C80BC}" type="presParOf" srcId="{6E48C904-589F-9D41-8B1E-90011A73BFBA}" destId="{D85F9AC5-8980-444F-80F1-83BAA7273259}" srcOrd="0" destOrd="0" presId="urn:microsoft.com/office/officeart/2008/layout/LinedList"/>
    <dgm:cxn modelId="{0C6B64DE-AC2C-844B-8818-F424B1A1C11D}" type="presParOf" srcId="{6E48C904-589F-9D41-8B1E-90011A73BFBA}" destId="{E5018FED-A149-E04B-9EEE-4455BD6FCD64}" srcOrd="1" destOrd="0" presId="urn:microsoft.com/office/officeart/2008/layout/LinedList"/>
    <dgm:cxn modelId="{7D451DB8-4250-E544-8CC1-B6ED7CE22960}" type="presParOf" srcId="{6494E4DD-EEBA-2641-93E0-A04201519B53}" destId="{9D5F08C9-D99E-3B42-B76E-8831AD2ED686}" srcOrd="12" destOrd="0" presId="urn:microsoft.com/office/officeart/2008/layout/LinedList"/>
    <dgm:cxn modelId="{2E24C60B-C56C-8A47-9204-550C100E6C50}" type="presParOf" srcId="{6494E4DD-EEBA-2641-93E0-A04201519B53}" destId="{043F6B42-3D0D-C34B-894E-0EA6823AB363}" srcOrd="13" destOrd="0" presId="urn:microsoft.com/office/officeart/2008/layout/LinedList"/>
    <dgm:cxn modelId="{1D90EC28-483B-7449-8B9E-8ED48BB5FE6E}" type="presParOf" srcId="{043F6B42-3D0D-C34B-894E-0EA6823AB363}" destId="{DB158D4B-2EBD-3C43-9F99-AE3B72C407DB}" srcOrd="0" destOrd="0" presId="urn:microsoft.com/office/officeart/2008/layout/LinedList"/>
    <dgm:cxn modelId="{4474EA17-A52A-9542-82E0-15F1B2FF7BE6}" type="presParOf" srcId="{043F6B42-3D0D-C34B-894E-0EA6823AB363}" destId="{162ABA2E-DA4F-C04E-9205-88A7DA56DD0C}" srcOrd="1" destOrd="0" presId="urn:microsoft.com/office/officeart/2008/layout/LinedList"/>
    <dgm:cxn modelId="{E4D5995E-A0B5-ED4D-9F54-B73FD543758F}" type="presParOf" srcId="{6494E4DD-EEBA-2641-93E0-A04201519B53}" destId="{1382A0DC-82DD-014C-946D-14DB82B4CB7F}" srcOrd="14" destOrd="0" presId="urn:microsoft.com/office/officeart/2008/layout/LinedList"/>
    <dgm:cxn modelId="{37745CE6-09F9-F343-8D26-32EEA4DC3FAA}" type="presParOf" srcId="{6494E4DD-EEBA-2641-93E0-A04201519B53}" destId="{0E040CBF-A9C5-A74F-9821-37C16B8B96AD}" srcOrd="15" destOrd="0" presId="urn:microsoft.com/office/officeart/2008/layout/LinedList"/>
    <dgm:cxn modelId="{E23D93B1-DC8B-AE49-887F-9759BB502499}" type="presParOf" srcId="{0E040CBF-A9C5-A74F-9821-37C16B8B96AD}" destId="{F3F39A42-3B26-0346-8DE5-C9DAA3DBAEB8}" srcOrd="0" destOrd="0" presId="urn:microsoft.com/office/officeart/2008/layout/LinedList"/>
    <dgm:cxn modelId="{772E751A-8BBA-2448-B3BC-2F14F2FADF3F}" type="presParOf" srcId="{0E040CBF-A9C5-A74F-9821-37C16B8B96AD}" destId="{1F44EDED-E951-0049-A00B-41F7E5A39289}" srcOrd="1" destOrd="0" presId="urn:microsoft.com/office/officeart/2008/layout/LinedList"/>
    <dgm:cxn modelId="{731A2D57-B6C2-4A49-8B5D-DCB8B8A8DE04}" type="presParOf" srcId="{6494E4DD-EEBA-2641-93E0-A04201519B53}" destId="{8AD0ABD9-C22A-7A44-912A-A3AF1DE1E83C}" srcOrd="16" destOrd="0" presId="urn:microsoft.com/office/officeart/2008/layout/LinedList"/>
    <dgm:cxn modelId="{0EBDACC2-2D00-0844-80E7-9897141927B8}" type="presParOf" srcId="{6494E4DD-EEBA-2641-93E0-A04201519B53}" destId="{24AFD89D-3E9B-2041-9166-2C12B1EF3D5C}" srcOrd="17" destOrd="0" presId="urn:microsoft.com/office/officeart/2008/layout/LinedList"/>
    <dgm:cxn modelId="{6D9C35B2-7F8C-5A4B-8BF1-0E2A249D81A3}" type="presParOf" srcId="{24AFD89D-3E9B-2041-9166-2C12B1EF3D5C}" destId="{98C6FE39-3AB3-AD48-8993-D7E9CC82C8A8}" srcOrd="0" destOrd="0" presId="urn:microsoft.com/office/officeart/2008/layout/LinedList"/>
    <dgm:cxn modelId="{77109445-1C6C-3048-B6BF-F28F1F2AC95D}" type="presParOf" srcId="{24AFD89D-3E9B-2041-9166-2C12B1EF3D5C}" destId="{F006F35D-66C3-F34E-B555-ADD64C8AFDA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48813-9872-D549-B8AB-94B44A855D95}">
      <dsp:nvSpPr>
        <dsp:cNvPr id="0" name=""/>
        <dsp:cNvSpPr/>
      </dsp:nvSpPr>
      <dsp:spPr>
        <a:xfrm>
          <a:off x="0" y="560"/>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359998-12C1-7241-9D5D-4057F481540F}">
      <dsp:nvSpPr>
        <dsp:cNvPr id="0" name=""/>
        <dsp:cNvSpPr/>
      </dsp:nvSpPr>
      <dsp:spPr>
        <a:xfrm>
          <a:off x="0" y="560"/>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Early morning work (starting at 8:40 am), children will get their whiteboards and do a series of Maths and writing tasks</a:t>
          </a:r>
        </a:p>
      </dsp:txBody>
      <dsp:txXfrm>
        <a:off x="0" y="560"/>
        <a:ext cx="10653579" cy="510300"/>
      </dsp:txXfrm>
    </dsp:sp>
    <dsp:sp modelId="{72932ECF-02A2-F94A-8B6C-33354C204869}">
      <dsp:nvSpPr>
        <dsp:cNvPr id="0" name=""/>
        <dsp:cNvSpPr/>
      </dsp:nvSpPr>
      <dsp:spPr>
        <a:xfrm>
          <a:off x="0" y="510861"/>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6C1601-3D04-A440-B14D-A6333FD5E4C4}">
      <dsp:nvSpPr>
        <dsp:cNvPr id="0" name=""/>
        <dsp:cNvSpPr/>
      </dsp:nvSpPr>
      <dsp:spPr>
        <a:xfrm>
          <a:off x="0" y="510861"/>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Assembly</a:t>
          </a:r>
        </a:p>
      </dsp:txBody>
      <dsp:txXfrm>
        <a:off x="0" y="510861"/>
        <a:ext cx="10653579" cy="510300"/>
      </dsp:txXfrm>
    </dsp:sp>
    <dsp:sp modelId="{DD1E8B8C-1B2E-4D4C-8E95-095C8C9D4FEA}">
      <dsp:nvSpPr>
        <dsp:cNvPr id="0" name=""/>
        <dsp:cNvSpPr/>
      </dsp:nvSpPr>
      <dsp:spPr>
        <a:xfrm>
          <a:off x="0" y="10211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EC57FA-F71F-CB4B-ACB9-49D224BECD26}">
      <dsp:nvSpPr>
        <dsp:cNvPr id="0" name=""/>
        <dsp:cNvSpPr/>
      </dsp:nvSpPr>
      <dsp:spPr>
        <a:xfrm>
          <a:off x="0" y="1021162"/>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English</a:t>
          </a:r>
        </a:p>
      </dsp:txBody>
      <dsp:txXfrm>
        <a:off x="0" y="1021162"/>
        <a:ext cx="10653579" cy="510300"/>
      </dsp:txXfrm>
    </dsp:sp>
    <dsp:sp modelId="{41D439B6-470F-7F4B-9929-80692458DF2A}">
      <dsp:nvSpPr>
        <dsp:cNvPr id="0" name=""/>
        <dsp:cNvSpPr/>
      </dsp:nvSpPr>
      <dsp:spPr>
        <a:xfrm>
          <a:off x="0" y="1531462"/>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49BB94-747B-6748-8682-F20CA97A4357}">
      <dsp:nvSpPr>
        <dsp:cNvPr id="0" name=""/>
        <dsp:cNvSpPr/>
      </dsp:nvSpPr>
      <dsp:spPr>
        <a:xfrm>
          <a:off x="0" y="1531462"/>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Break</a:t>
          </a:r>
        </a:p>
      </dsp:txBody>
      <dsp:txXfrm>
        <a:off x="0" y="1531462"/>
        <a:ext cx="10653579" cy="510300"/>
      </dsp:txXfrm>
    </dsp:sp>
    <dsp:sp modelId="{1E932005-B632-FB45-8C24-F8156FDFD1AB}">
      <dsp:nvSpPr>
        <dsp:cNvPr id="0" name=""/>
        <dsp:cNvSpPr/>
      </dsp:nvSpPr>
      <dsp:spPr>
        <a:xfrm>
          <a:off x="0" y="2041763"/>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151288-DAC5-8047-AFEE-72481F856C32}">
      <dsp:nvSpPr>
        <dsp:cNvPr id="0" name=""/>
        <dsp:cNvSpPr/>
      </dsp:nvSpPr>
      <dsp:spPr>
        <a:xfrm>
          <a:off x="0" y="2041763"/>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Phonics (Sounds Write)</a:t>
          </a:r>
        </a:p>
      </dsp:txBody>
      <dsp:txXfrm>
        <a:off x="0" y="2041763"/>
        <a:ext cx="10653579" cy="510300"/>
      </dsp:txXfrm>
    </dsp:sp>
    <dsp:sp modelId="{847F7CD6-0551-3642-8608-A12342DD8FAD}">
      <dsp:nvSpPr>
        <dsp:cNvPr id="0" name=""/>
        <dsp:cNvSpPr/>
      </dsp:nvSpPr>
      <dsp:spPr>
        <a:xfrm>
          <a:off x="0" y="2552064"/>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5F9AC5-8980-444F-80F1-83BAA7273259}">
      <dsp:nvSpPr>
        <dsp:cNvPr id="0" name=""/>
        <dsp:cNvSpPr/>
      </dsp:nvSpPr>
      <dsp:spPr>
        <a:xfrm>
          <a:off x="0" y="2552064"/>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Maths</a:t>
          </a:r>
        </a:p>
      </dsp:txBody>
      <dsp:txXfrm>
        <a:off x="0" y="2552064"/>
        <a:ext cx="10653579" cy="510300"/>
      </dsp:txXfrm>
    </dsp:sp>
    <dsp:sp modelId="{9D5F08C9-D99E-3B42-B76E-8831AD2ED686}">
      <dsp:nvSpPr>
        <dsp:cNvPr id="0" name=""/>
        <dsp:cNvSpPr/>
      </dsp:nvSpPr>
      <dsp:spPr>
        <a:xfrm>
          <a:off x="0" y="30623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158D4B-2EBD-3C43-9F99-AE3B72C407DB}">
      <dsp:nvSpPr>
        <dsp:cNvPr id="0" name=""/>
        <dsp:cNvSpPr/>
      </dsp:nvSpPr>
      <dsp:spPr>
        <a:xfrm>
          <a:off x="0" y="3062365"/>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Lunch</a:t>
          </a:r>
        </a:p>
      </dsp:txBody>
      <dsp:txXfrm>
        <a:off x="0" y="3062365"/>
        <a:ext cx="10653579" cy="510300"/>
      </dsp:txXfrm>
    </dsp:sp>
    <dsp:sp modelId="{1382A0DC-82DD-014C-946D-14DB82B4CB7F}">
      <dsp:nvSpPr>
        <dsp:cNvPr id="0" name=""/>
        <dsp:cNvSpPr/>
      </dsp:nvSpPr>
      <dsp:spPr>
        <a:xfrm>
          <a:off x="0" y="3572665"/>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F39A42-3B26-0346-8DE5-C9DAA3DBAEB8}">
      <dsp:nvSpPr>
        <dsp:cNvPr id="0" name=""/>
        <dsp:cNvSpPr/>
      </dsp:nvSpPr>
      <dsp:spPr>
        <a:xfrm>
          <a:off x="0" y="3572665"/>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Kinetic letters handwriting</a:t>
          </a:r>
        </a:p>
      </dsp:txBody>
      <dsp:txXfrm>
        <a:off x="0" y="3572665"/>
        <a:ext cx="10653579" cy="510300"/>
      </dsp:txXfrm>
    </dsp:sp>
    <dsp:sp modelId="{8AD0ABD9-C22A-7A44-912A-A3AF1DE1E83C}">
      <dsp:nvSpPr>
        <dsp:cNvPr id="0" name=""/>
        <dsp:cNvSpPr/>
      </dsp:nvSpPr>
      <dsp:spPr>
        <a:xfrm>
          <a:off x="0" y="4082966"/>
          <a:ext cx="106535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C6FE39-3AB3-AD48-8993-D7E9CC82C8A8}">
      <dsp:nvSpPr>
        <dsp:cNvPr id="0" name=""/>
        <dsp:cNvSpPr/>
      </dsp:nvSpPr>
      <dsp:spPr>
        <a:xfrm>
          <a:off x="0" y="4082966"/>
          <a:ext cx="10653579" cy="510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Other subjects- RE, Science, Humanities, Music, Art/DT, Whole class read</a:t>
          </a:r>
        </a:p>
      </dsp:txBody>
      <dsp:txXfrm>
        <a:off x="0" y="4082966"/>
        <a:ext cx="10653579" cy="5103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390CCA-F346-41E0-BFA1-9E65A2C76E37}" type="datetimeFigureOut">
              <a:rPr lang="en-GB" smtClean="0"/>
              <a:t>03/10/2025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3BD924-C8BE-494D-B29E-31EC83884F02}" type="slidenum">
              <a:rPr lang="en-GB" smtClean="0"/>
              <a:t>‹#›</a:t>
            </a:fld>
            <a:endParaRPr lang="en-GB"/>
          </a:p>
        </p:txBody>
      </p:sp>
    </p:spTree>
    <p:extLst>
      <p:ext uri="{BB962C8B-B14F-4D97-AF65-F5344CB8AC3E}">
        <p14:creationId xmlns:p14="http://schemas.microsoft.com/office/powerpoint/2010/main" val="622235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13</a:t>
            </a:fld>
            <a:endParaRPr lang="en-GB"/>
          </a:p>
        </p:txBody>
      </p:sp>
    </p:spTree>
    <p:extLst>
      <p:ext uri="{BB962C8B-B14F-4D97-AF65-F5344CB8AC3E}">
        <p14:creationId xmlns:p14="http://schemas.microsoft.com/office/powerpoint/2010/main" val="4173003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14</a:t>
            </a:fld>
            <a:endParaRPr lang="en-GB"/>
          </a:p>
        </p:txBody>
      </p:sp>
    </p:spTree>
    <p:extLst>
      <p:ext uri="{BB962C8B-B14F-4D97-AF65-F5344CB8AC3E}">
        <p14:creationId xmlns:p14="http://schemas.microsoft.com/office/powerpoint/2010/main" val="218987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15</a:t>
            </a:fld>
            <a:endParaRPr lang="en-GB"/>
          </a:p>
        </p:txBody>
      </p:sp>
    </p:spTree>
    <p:extLst>
      <p:ext uri="{BB962C8B-B14F-4D97-AF65-F5344CB8AC3E}">
        <p14:creationId xmlns:p14="http://schemas.microsoft.com/office/powerpoint/2010/main" val="2916500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16</a:t>
            </a:fld>
            <a:endParaRPr lang="en-GB"/>
          </a:p>
        </p:txBody>
      </p:sp>
    </p:spTree>
    <p:extLst>
      <p:ext uri="{BB962C8B-B14F-4D97-AF65-F5344CB8AC3E}">
        <p14:creationId xmlns:p14="http://schemas.microsoft.com/office/powerpoint/2010/main" val="556702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10/3/2025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660995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10/3/2025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262567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10/3/2025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580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10/3/2025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43589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10/3/2025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4949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10/3/2025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69979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10/3/2025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5517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10/3/2025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79305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10/3/2025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56731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10/3/2025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88009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10/3/2025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36892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10/3/2025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45502219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8" r:id="rId6"/>
    <p:sldLayoutId id="2147483693" r:id="rId7"/>
    <p:sldLayoutId id="2147483694" r:id="rId8"/>
    <p:sldLayoutId id="2147483695" r:id="rId9"/>
    <p:sldLayoutId id="2147483697" r:id="rId10"/>
    <p:sldLayoutId id="2147483696"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6" name="Picture 15" descr="Holographic neon on a shiny background">
            <a:extLst>
              <a:ext uri="{FF2B5EF4-FFF2-40B4-BE49-F238E27FC236}">
                <a16:creationId xmlns:a16="http://schemas.microsoft.com/office/drawing/2014/main" id="{4D126E8E-44C6-D4A7-D7FA-F9F4B6741D6C}"/>
              </a:ext>
            </a:extLst>
          </p:cNvPr>
          <p:cNvPicPr>
            <a:picLocks noChangeAspect="1"/>
          </p:cNvPicPr>
          <p:nvPr/>
        </p:nvPicPr>
        <p:blipFill>
          <a:blip r:embed="rId2"/>
          <a:srcRect t="15608" b="123"/>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B7D064F0-6D2A-219C-C000-14ABD99EC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06" y="0"/>
            <a:ext cx="4903694" cy="6858001"/>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B6A4B-3A9D-F1C3-7D06-B2AB7FBCD588}"/>
              </a:ext>
            </a:extLst>
          </p:cNvPr>
          <p:cNvSpPr>
            <a:spLocks noGrp="1"/>
          </p:cNvSpPr>
          <p:nvPr>
            <p:ph type="ctrTitle"/>
          </p:nvPr>
        </p:nvSpPr>
        <p:spPr>
          <a:xfrm>
            <a:off x="7620001" y="822960"/>
            <a:ext cx="4286054" cy="3474720"/>
          </a:xfrm>
        </p:spPr>
        <p:txBody>
          <a:bodyPr anchor="b">
            <a:normAutofit fontScale="90000"/>
          </a:bodyPr>
          <a:lstStyle/>
          <a:p>
            <a:pPr algn="l"/>
            <a:br>
              <a:rPr lang="en-US" sz="5200" dirty="0"/>
            </a:br>
            <a:r>
              <a:rPr lang="en-US" sz="5200" dirty="0"/>
              <a:t>Moses Class</a:t>
            </a:r>
            <a:br>
              <a:rPr lang="en-US" sz="5200" dirty="0"/>
            </a:br>
            <a:r>
              <a:rPr lang="en-US" sz="5200" dirty="0"/>
              <a:t>Welcome Meeting 2025</a:t>
            </a:r>
          </a:p>
        </p:txBody>
      </p:sp>
      <p:sp>
        <p:nvSpPr>
          <p:cNvPr id="3" name="Subtitle 2">
            <a:extLst>
              <a:ext uri="{FF2B5EF4-FFF2-40B4-BE49-F238E27FC236}">
                <a16:creationId xmlns:a16="http://schemas.microsoft.com/office/drawing/2014/main" id="{A787B3B4-CA52-74AD-9F9D-AD7E28E64C97}"/>
              </a:ext>
            </a:extLst>
          </p:cNvPr>
          <p:cNvSpPr>
            <a:spLocks noGrp="1"/>
          </p:cNvSpPr>
          <p:nvPr>
            <p:ph type="subTitle" idx="1"/>
          </p:nvPr>
        </p:nvSpPr>
        <p:spPr>
          <a:xfrm>
            <a:off x="7620001" y="4419600"/>
            <a:ext cx="3931920" cy="1386840"/>
          </a:xfrm>
        </p:spPr>
        <p:txBody>
          <a:bodyPr anchor="t">
            <a:normAutofit/>
          </a:bodyPr>
          <a:lstStyle/>
          <a:p>
            <a:pPr algn="l"/>
            <a:r>
              <a:rPr lang="en-US" sz="2200" dirty="0"/>
              <a:t>Year 1- KS1</a:t>
            </a:r>
          </a:p>
        </p:txBody>
      </p:sp>
      <p:pic>
        <p:nvPicPr>
          <p:cNvPr id="8" name="Picture 7" descr="A family in a church&#10;&#10;Description automatically generated">
            <a:extLst>
              <a:ext uri="{FF2B5EF4-FFF2-40B4-BE49-F238E27FC236}">
                <a16:creationId xmlns:a16="http://schemas.microsoft.com/office/drawing/2014/main" id="{8EA79627-E754-7AEA-BC2D-F6938E804105}"/>
              </a:ext>
            </a:extLst>
          </p:cNvPr>
          <p:cNvPicPr>
            <a:picLocks noChangeAspect="1"/>
          </p:cNvPicPr>
          <p:nvPr/>
        </p:nvPicPr>
        <p:blipFill>
          <a:blip r:embed="rId3"/>
          <a:stretch>
            <a:fillRect/>
          </a:stretch>
        </p:blipFill>
        <p:spPr>
          <a:xfrm>
            <a:off x="2069353" y="2191657"/>
            <a:ext cx="3149600" cy="2474686"/>
          </a:xfrm>
          <a:prstGeom prst="rect">
            <a:avLst/>
          </a:prstGeom>
        </p:spPr>
      </p:pic>
    </p:spTree>
    <p:extLst>
      <p:ext uri="{BB962C8B-B14F-4D97-AF65-F5344CB8AC3E}">
        <p14:creationId xmlns:p14="http://schemas.microsoft.com/office/powerpoint/2010/main" val="137176339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8871F-F296-5826-5910-94AA8C14C7E0}"/>
              </a:ext>
            </a:extLst>
          </p:cNvPr>
          <p:cNvSpPr>
            <a:spLocks noGrp="1"/>
          </p:cNvSpPr>
          <p:nvPr>
            <p:ph type="title"/>
          </p:nvPr>
        </p:nvSpPr>
        <p:spPr/>
        <p:txBody>
          <a:bodyPr/>
          <a:lstStyle/>
          <a:p>
            <a:r>
              <a:rPr lang="en-US" dirty="0"/>
              <a:t>Teaching staff</a:t>
            </a:r>
          </a:p>
        </p:txBody>
      </p:sp>
      <p:sp>
        <p:nvSpPr>
          <p:cNvPr id="3" name="Content Placeholder 2">
            <a:extLst>
              <a:ext uri="{FF2B5EF4-FFF2-40B4-BE49-F238E27FC236}">
                <a16:creationId xmlns:a16="http://schemas.microsoft.com/office/drawing/2014/main" id="{90AEC4C5-F831-EFD7-7A29-91F467BA0CFA}"/>
              </a:ext>
            </a:extLst>
          </p:cNvPr>
          <p:cNvSpPr>
            <a:spLocks noGrp="1"/>
          </p:cNvSpPr>
          <p:nvPr>
            <p:ph idx="1"/>
          </p:nvPr>
        </p:nvSpPr>
        <p:spPr>
          <a:xfrm>
            <a:off x="2603084" y="3155130"/>
            <a:ext cx="8348451" cy="3154230"/>
          </a:xfrm>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p:txBody>
      </p:sp>
      <p:pic>
        <p:nvPicPr>
          <p:cNvPr id="1026" name="Picture 2">
            <a:extLst>
              <a:ext uri="{FF2B5EF4-FFF2-40B4-BE49-F238E27FC236}">
                <a16:creationId xmlns:a16="http://schemas.microsoft.com/office/drawing/2014/main" id="{9885F4EC-C90E-CE08-DF27-FD3B82BCD3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3351" y="2127465"/>
            <a:ext cx="2265298" cy="30244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6C87473E-BD57-0828-03EC-667C777E7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11102" y="2082593"/>
            <a:ext cx="3588052" cy="26928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79DE45-DD34-F4CA-E909-169714854FE2}"/>
              </a:ext>
            </a:extLst>
          </p:cNvPr>
          <p:cNvSpPr txBox="1"/>
          <p:nvPr/>
        </p:nvSpPr>
        <p:spPr>
          <a:xfrm>
            <a:off x="4963351" y="5223027"/>
            <a:ext cx="2649561" cy="923330"/>
          </a:xfrm>
          <a:prstGeom prst="rect">
            <a:avLst/>
          </a:prstGeom>
          <a:noFill/>
        </p:spPr>
        <p:txBody>
          <a:bodyPr wrap="square" rtlCol="0">
            <a:spAutoFit/>
          </a:bodyPr>
          <a:lstStyle/>
          <a:p>
            <a:r>
              <a:rPr lang="en-US" dirty="0" err="1"/>
              <a:t>Mrs</a:t>
            </a:r>
            <a:r>
              <a:rPr lang="en-US" dirty="0"/>
              <a:t> </a:t>
            </a:r>
            <a:r>
              <a:rPr lang="en-US" dirty="0" err="1"/>
              <a:t>Liffen</a:t>
            </a:r>
            <a:endParaRPr lang="en-US" dirty="0"/>
          </a:p>
          <a:p>
            <a:r>
              <a:rPr lang="en-US" dirty="0"/>
              <a:t>Teaching Assistant</a:t>
            </a:r>
          </a:p>
          <a:p>
            <a:r>
              <a:rPr lang="en-US" b="1" dirty="0"/>
              <a:t>Monday-Thursday</a:t>
            </a:r>
          </a:p>
        </p:txBody>
      </p:sp>
      <p:sp>
        <p:nvSpPr>
          <p:cNvPr id="5" name="TextBox 4">
            <a:extLst>
              <a:ext uri="{FF2B5EF4-FFF2-40B4-BE49-F238E27FC236}">
                <a16:creationId xmlns:a16="http://schemas.microsoft.com/office/drawing/2014/main" id="{57880A88-71A9-7F69-3065-F87B9FFBEDC2}"/>
              </a:ext>
            </a:extLst>
          </p:cNvPr>
          <p:cNvSpPr txBox="1"/>
          <p:nvPr/>
        </p:nvSpPr>
        <p:spPr>
          <a:xfrm>
            <a:off x="8590970" y="5223027"/>
            <a:ext cx="2692815" cy="923330"/>
          </a:xfrm>
          <a:prstGeom prst="rect">
            <a:avLst/>
          </a:prstGeom>
          <a:noFill/>
        </p:spPr>
        <p:txBody>
          <a:bodyPr wrap="square" rtlCol="0">
            <a:spAutoFit/>
          </a:bodyPr>
          <a:lstStyle/>
          <a:p>
            <a:r>
              <a:rPr lang="en-US" dirty="0"/>
              <a:t>Miss Mortimer</a:t>
            </a:r>
          </a:p>
          <a:p>
            <a:r>
              <a:rPr lang="en-US" dirty="0"/>
              <a:t>PPA cover teacher</a:t>
            </a:r>
          </a:p>
          <a:p>
            <a:r>
              <a:rPr lang="en-US" b="1" dirty="0"/>
              <a:t>Wednesday </a:t>
            </a:r>
          </a:p>
        </p:txBody>
      </p:sp>
      <p:pic>
        <p:nvPicPr>
          <p:cNvPr id="6" name="Picture 5" descr="A person smiling for the camera&#10;&#10;Description automatically generated">
            <a:extLst>
              <a:ext uri="{FF2B5EF4-FFF2-40B4-BE49-F238E27FC236}">
                <a16:creationId xmlns:a16="http://schemas.microsoft.com/office/drawing/2014/main" id="{5269E12A-C34C-7F36-1ECE-61BD4A1D798E}"/>
              </a:ext>
            </a:extLst>
          </p:cNvPr>
          <p:cNvPicPr>
            <a:picLocks noChangeAspect="1"/>
          </p:cNvPicPr>
          <p:nvPr/>
        </p:nvPicPr>
        <p:blipFill>
          <a:blip r:embed="rId4"/>
          <a:srcRect l="17086" t="21293" r="20006" b="26556"/>
          <a:stretch/>
        </p:blipFill>
        <p:spPr>
          <a:xfrm>
            <a:off x="1469998" y="1618307"/>
            <a:ext cx="1999899" cy="3588053"/>
          </a:xfrm>
          <a:prstGeom prst="rect">
            <a:avLst/>
          </a:prstGeom>
        </p:spPr>
      </p:pic>
      <p:sp>
        <p:nvSpPr>
          <p:cNvPr id="7" name="TextBox 6">
            <a:extLst>
              <a:ext uri="{FF2B5EF4-FFF2-40B4-BE49-F238E27FC236}">
                <a16:creationId xmlns:a16="http://schemas.microsoft.com/office/drawing/2014/main" id="{3885DD41-79EC-926C-06C0-34F77867AB51}"/>
              </a:ext>
            </a:extLst>
          </p:cNvPr>
          <p:cNvSpPr txBox="1"/>
          <p:nvPr/>
        </p:nvSpPr>
        <p:spPr>
          <a:xfrm>
            <a:off x="1469998" y="5223027"/>
            <a:ext cx="1999899" cy="923330"/>
          </a:xfrm>
          <a:prstGeom prst="rect">
            <a:avLst/>
          </a:prstGeom>
          <a:noFill/>
        </p:spPr>
        <p:txBody>
          <a:bodyPr wrap="square" rtlCol="0">
            <a:spAutoFit/>
          </a:bodyPr>
          <a:lstStyle/>
          <a:p>
            <a:r>
              <a:rPr lang="en-US" dirty="0"/>
              <a:t>Miss Jackson</a:t>
            </a:r>
          </a:p>
          <a:p>
            <a:r>
              <a:rPr lang="en-US" dirty="0"/>
              <a:t>Class teacher</a:t>
            </a:r>
          </a:p>
          <a:p>
            <a:r>
              <a:rPr lang="en-US" b="1" dirty="0"/>
              <a:t>Monday-Friday</a:t>
            </a:r>
          </a:p>
        </p:txBody>
      </p:sp>
    </p:spTree>
    <p:extLst>
      <p:ext uri="{BB962C8B-B14F-4D97-AF65-F5344CB8AC3E}">
        <p14:creationId xmlns:p14="http://schemas.microsoft.com/office/powerpoint/2010/main" val="2056095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A728D-0AE5-33AA-F8A9-1F890704DF1C}"/>
              </a:ext>
            </a:extLst>
          </p:cNvPr>
          <p:cNvSpPr>
            <a:spLocks noGrp="1"/>
          </p:cNvSpPr>
          <p:nvPr>
            <p:ph type="title"/>
          </p:nvPr>
        </p:nvSpPr>
        <p:spPr/>
        <p:txBody>
          <a:bodyPr/>
          <a:lstStyle/>
          <a:p>
            <a:r>
              <a:rPr lang="en-US" dirty="0"/>
              <a:t>Drop off and pick up</a:t>
            </a:r>
          </a:p>
        </p:txBody>
      </p:sp>
      <p:sp>
        <p:nvSpPr>
          <p:cNvPr id="3" name="Content Placeholder 2">
            <a:extLst>
              <a:ext uri="{FF2B5EF4-FFF2-40B4-BE49-F238E27FC236}">
                <a16:creationId xmlns:a16="http://schemas.microsoft.com/office/drawing/2014/main" id="{51F35D21-CB1E-AFC7-4392-08AC0EFFD27F}"/>
              </a:ext>
            </a:extLst>
          </p:cNvPr>
          <p:cNvSpPr>
            <a:spLocks noGrp="1"/>
          </p:cNvSpPr>
          <p:nvPr>
            <p:ph idx="1"/>
          </p:nvPr>
        </p:nvSpPr>
        <p:spPr/>
        <p:txBody>
          <a:bodyPr>
            <a:normAutofit/>
          </a:bodyPr>
          <a:lstStyle/>
          <a:p>
            <a:r>
              <a:rPr lang="en-US" sz="2400" dirty="0"/>
              <a:t>Please arrive at school at 8:40 </a:t>
            </a:r>
            <a:r>
              <a:rPr lang="en-US" sz="2400" dirty="0" err="1"/>
              <a:t>a.m</a:t>
            </a:r>
            <a:r>
              <a:rPr lang="en-US" sz="2400" dirty="0"/>
              <a:t> and take your child to the bottom of the steps outside Moses' class. I will be in this area greeting your children. </a:t>
            </a:r>
          </a:p>
          <a:p>
            <a:pPr marL="0" indent="0">
              <a:buNone/>
            </a:pPr>
            <a:endParaRPr lang="en-US" sz="2400" dirty="0"/>
          </a:p>
          <a:p>
            <a:r>
              <a:rPr lang="en-US" sz="2400" dirty="0"/>
              <a:t>At 3:15pm, please come to the bench area outside the classroom and I will bring the children out to you in a line to ensure every child finds their adult before leaving my side. </a:t>
            </a:r>
          </a:p>
        </p:txBody>
      </p:sp>
    </p:spTree>
    <p:extLst>
      <p:ext uri="{BB962C8B-B14F-4D97-AF65-F5344CB8AC3E}">
        <p14:creationId xmlns:p14="http://schemas.microsoft.com/office/powerpoint/2010/main" val="581453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72290-7F77-AE76-D377-87713D6DCCE1}"/>
              </a:ext>
            </a:extLst>
          </p:cNvPr>
          <p:cNvSpPr>
            <a:spLocks noGrp="1"/>
          </p:cNvSpPr>
          <p:nvPr>
            <p:ph type="title"/>
          </p:nvPr>
        </p:nvSpPr>
        <p:spPr/>
        <p:txBody>
          <a:bodyPr/>
          <a:lstStyle/>
          <a:p>
            <a:r>
              <a:rPr lang="en-US" dirty="0"/>
              <a:t>Daily routine</a:t>
            </a:r>
            <a:br>
              <a:rPr lang="en-US" dirty="0"/>
            </a:br>
            <a:endParaRPr lang="en-US" dirty="0"/>
          </a:p>
        </p:txBody>
      </p:sp>
      <p:graphicFrame>
        <p:nvGraphicFramePr>
          <p:cNvPr id="7" name="Content Placeholder 2">
            <a:extLst>
              <a:ext uri="{FF2B5EF4-FFF2-40B4-BE49-F238E27FC236}">
                <a16:creationId xmlns:a16="http://schemas.microsoft.com/office/drawing/2014/main" id="{1BB3C39C-EBF3-28C2-EAD2-F702F29BA865}"/>
              </a:ext>
            </a:extLst>
          </p:cNvPr>
          <p:cNvGraphicFramePr>
            <a:graphicFrameLocks noGrp="1"/>
          </p:cNvGraphicFramePr>
          <p:nvPr>
            <p:ph idx="1"/>
            <p:extLst>
              <p:ext uri="{D42A27DB-BD31-4B8C-83A1-F6EECF244321}">
                <p14:modId xmlns:p14="http://schemas.microsoft.com/office/powerpoint/2010/main" val="1202318779"/>
              </p:ext>
            </p:extLst>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9222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0" name="Rectangle 4109">
            <a:extLst>
              <a:ext uri="{FF2B5EF4-FFF2-40B4-BE49-F238E27FC236}">
                <a16:creationId xmlns:a16="http://schemas.microsoft.com/office/drawing/2014/main" id="{CBB0869A-0BE5-B3E9-F73D-2F3691E4D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D83A70-0894-1FA1-EE92-A09901235A33}"/>
              </a:ext>
            </a:extLst>
          </p:cNvPr>
          <p:cNvSpPr>
            <a:spLocks noGrp="1"/>
          </p:cNvSpPr>
          <p:nvPr>
            <p:ph type="title"/>
          </p:nvPr>
        </p:nvSpPr>
        <p:spPr>
          <a:xfrm>
            <a:off x="612648" y="487834"/>
            <a:ext cx="4621553" cy="1360728"/>
          </a:xfrm>
        </p:spPr>
        <p:txBody>
          <a:bodyPr anchor="b">
            <a:normAutofit/>
          </a:bodyPr>
          <a:lstStyle/>
          <a:p>
            <a:r>
              <a:rPr lang="en-US" dirty="0"/>
              <a:t>Autumn Curriculum</a:t>
            </a:r>
          </a:p>
        </p:txBody>
      </p:sp>
      <p:sp>
        <p:nvSpPr>
          <p:cNvPr id="3" name="Content Placeholder 2">
            <a:extLst>
              <a:ext uri="{FF2B5EF4-FFF2-40B4-BE49-F238E27FC236}">
                <a16:creationId xmlns:a16="http://schemas.microsoft.com/office/drawing/2014/main" id="{C7B215C7-CCAA-D3D4-29F7-57EE246F3730}"/>
              </a:ext>
            </a:extLst>
          </p:cNvPr>
          <p:cNvSpPr>
            <a:spLocks noGrp="1"/>
          </p:cNvSpPr>
          <p:nvPr>
            <p:ph idx="1"/>
          </p:nvPr>
        </p:nvSpPr>
        <p:spPr>
          <a:xfrm>
            <a:off x="612648" y="2584058"/>
            <a:ext cx="5284569" cy="3538446"/>
          </a:xfrm>
        </p:spPr>
        <p:txBody>
          <a:bodyPr>
            <a:normAutofit fontScale="92500" lnSpcReduction="20000"/>
          </a:bodyPr>
          <a:lstStyle/>
          <a:p>
            <a:pPr marL="0" indent="0">
              <a:lnSpc>
                <a:spcPct val="110000"/>
              </a:lnSpc>
              <a:buNone/>
            </a:pPr>
            <a:r>
              <a:rPr lang="en-US" sz="1700" u="sng" dirty="0"/>
              <a:t>Humanities</a:t>
            </a:r>
          </a:p>
          <a:p>
            <a:pPr>
              <a:lnSpc>
                <a:spcPct val="110000"/>
              </a:lnSpc>
            </a:pPr>
            <a:r>
              <a:rPr lang="en-US" sz="1700" dirty="0"/>
              <a:t>Geography – Continents, Oceans, Countries and Capital cities</a:t>
            </a:r>
          </a:p>
          <a:p>
            <a:pPr>
              <a:lnSpc>
                <a:spcPct val="110000"/>
              </a:lnSpc>
            </a:pPr>
            <a:r>
              <a:rPr lang="en-US" sz="1700" dirty="0"/>
              <a:t>History- Changes within living memory</a:t>
            </a:r>
          </a:p>
          <a:p>
            <a:pPr marL="0" indent="0">
              <a:lnSpc>
                <a:spcPct val="110000"/>
              </a:lnSpc>
              <a:buNone/>
            </a:pPr>
            <a:r>
              <a:rPr lang="en-US" sz="1700" u="sng" dirty="0"/>
              <a:t>Science</a:t>
            </a:r>
          </a:p>
          <a:p>
            <a:pPr>
              <a:lnSpc>
                <a:spcPct val="110000"/>
              </a:lnSpc>
            </a:pPr>
            <a:r>
              <a:rPr lang="en-US" sz="1700" dirty="0"/>
              <a:t>Plants and trees</a:t>
            </a:r>
          </a:p>
          <a:p>
            <a:pPr>
              <a:lnSpc>
                <a:spcPct val="110000"/>
              </a:lnSpc>
            </a:pPr>
            <a:r>
              <a:rPr lang="en-US" sz="1700" dirty="0"/>
              <a:t>Seasonal changes and weather</a:t>
            </a:r>
          </a:p>
          <a:p>
            <a:pPr>
              <a:lnSpc>
                <a:spcPct val="110000"/>
              </a:lnSpc>
            </a:pPr>
            <a:r>
              <a:rPr lang="en-US" sz="1700" dirty="0"/>
              <a:t>Animals including humans</a:t>
            </a:r>
          </a:p>
          <a:p>
            <a:pPr marL="0" indent="0">
              <a:lnSpc>
                <a:spcPct val="110000"/>
              </a:lnSpc>
              <a:buNone/>
            </a:pPr>
            <a:r>
              <a:rPr lang="en-US" sz="1700" u="sng" dirty="0"/>
              <a:t>RE</a:t>
            </a:r>
          </a:p>
          <a:p>
            <a:pPr>
              <a:lnSpc>
                <a:spcPct val="110000"/>
              </a:lnSpc>
            </a:pPr>
            <a:r>
              <a:rPr lang="en-US" sz="1700" dirty="0"/>
              <a:t>Creation</a:t>
            </a:r>
          </a:p>
          <a:p>
            <a:pPr marL="0" indent="0">
              <a:lnSpc>
                <a:spcPct val="110000"/>
              </a:lnSpc>
              <a:buNone/>
            </a:pPr>
            <a:endParaRPr lang="en-US" sz="1100" u="sng" dirty="0"/>
          </a:p>
        </p:txBody>
      </p:sp>
      <p:pic>
        <p:nvPicPr>
          <p:cNvPr id="1026" name="Picture 2" descr="Is It Time to Redefine the Four Seasons ...">
            <a:extLst>
              <a:ext uri="{FF2B5EF4-FFF2-40B4-BE49-F238E27FC236}">
                <a16:creationId xmlns:a16="http://schemas.microsoft.com/office/drawing/2014/main" id="{BDB1ABBC-B53D-BCF3-1CE5-535E4EC473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0409" r="1" b="1"/>
          <a:stretch>
            <a:fillRect/>
          </a:stretch>
        </p:blipFill>
        <p:spPr bwMode="auto">
          <a:xfrm>
            <a:off x="5691261" y="1604509"/>
            <a:ext cx="5837780" cy="3648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6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2B3FC-1BFD-DBBE-CAC9-51276F18C82A}"/>
              </a:ext>
            </a:extLst>
          </p:cNvPr>
          <p:cNvSpPr>
            <a:spLocks noGrp="1"/>
          </p:cNvSpPr>
          <p:nvPr>
            <p:ph type="title"/>
          </p:nvPr>
        </p:nvSpPr>
        <p:spPr/>
        <p:txBody>
          <a:bodyPr/>
          <a:lstStyle/>
          <a:p>
            <a:r>
              <a:rPr lang="en-US" dirty="0"/>
              <a:t>Your child’s learning</a:t>
            </a:r>
          </a:p>
        </p:txBody>
      </p:sp>
      <p:sp>
        <p:nvSpPr>
          <p:cNvPr id="3" name="Content Placeholder 2">
            <a:extLst>
              <a:ext uri="{FF2B5EF4-FFF2-40B4-BE49-F238E27FC236}">
                <a16:creationId xmlns:a16="http://schemas.microsoft.com/office/drawing/2014/main" id="{4BD15876-B18A-D8DF-C799-032BED6EE416}"/>
              </a:ext>
            </a:extLst>
          </p:cNvPr>
          <p:cNvSpPr>
            <a:spLocks noGrp="1"/>
          </p:cNvSpPr>
          <p:nvPr>
            <p:ph idx="1"/>
          </p:nvPr>
        </p:nvSpPr>
        <p:spPr>
          <a:xfrm>
            <a:off x="612647" y="1715532"/>
            <a:ext cx="7616953" cy="4593828"/>
          </a:xfrm>
        </p:spPr>
        <p:txBody>
          <a:bodyPr/>
          <a:lstStyle/>
          <a:p>
            <a:r>
              <a:rPr lang="en-US" dirty="0"/>
              <a:t>We use Knowledge Notes and Knowledge </a:t>
            </a:r>
            <a:r>
              <a:rPr lang="en-US" dirty="0" err="1"/>
              <a:t>Organisers</a:t>
            </a:r>
            <a:r>
              <a:rPr lang="en-US" dirty="0"/>
              <a:t> to support learning in class. These are used across the curriculum.</a:t>
            </a:r>
          </a:p>
          <a:p>
            <a:r>
              <a:rPr lang="en-US" dirty="0"/>
              <a:t>Working wall displays are consistently updated to match learning that is taken place in the classroom. These are to aid the children’s understanding and support independent work</a:t>
            </a:r>
          </a:p>
        </p:txBody>
      </p:sp>
      <p:pic>
        <p:nvPicPr>
          <p:cNvPr id="5" name="Picture 4" descr="A group of different countries/regions&#10;&#10;Description automatically generated with medium confidence">
            <a:extLst>
              <a:ext uri="{FF2B5EF4-FFF2-40B4-BE49-F238E27FC236}">
                <a16:creationId xmlns:a16="http://schemas.microsoft.com/office/drawing/2014/main" id="{6FDB2DAA-35E6-4A5D-AD27-A10CEAB7B6D2}"/>
              </a:ext>
            </a:extLst>
          </p:cNvPr>
          <p:cNvPicPr>
            <a:picLocks noChangeAspect="1"/>
          </p:cNvPicPr>
          <p:nvPr/>
        </p:nvPicPr>
        <p:blipFill>
          <a:blip r:embed="rId2"/>
          <a:stretch>
            <a:fillRect/>
          </a:stretch>
        </p:blipFill>
        <p:spPr>
          <a:xfrm>
            <a:off x="9462317" y="198787"/>
            <a:ext cx="1589996" cy="6110573"/>
          </a:xfrm>
          <a:prstGeom prst="rect">
            <a:avLst/>
          </a:prstGeom>
        </p:spPr>
      </p:pic>
    </p:spTree>
    <p:extLst>
      <p:ext uri="{BB962C8B-B14F-4D97-AF65-F5344CB8AC3E}">
        <p14:creationId xmlns:p14="http://schemas.microsoft.com/office/powerpoint/2010/main" val="187606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9102EE-D437-440D-AFC3-7A8EEBB954D9}"/>
              </a:ext>
            </a:extLst>
          </p:cNvPr>
          <p:cNvSpPr>
            <a:spLocks noGrp="1"/>
          </p:cNvSpPr>
          <p:nvPr>
            <p:ph type="title" idx="4294967295"/>
          </p:nvPr>
        </p:nvSpPr>
        <p:spPr>
          <a:xfrm>
            <a:off x="1741714" y="511024"/>
            <a:ext cx="7511143" cy="1262441"/>
          </a:xfrm>
        </p:spPr>
        <p:txBody>
          <a:bodyPr/>
          <a:lstStyle/>
          <a:p>
            <a:r>
              <a:rPr lang="en-GB" dirty="0"/>
              <a:t>Online Maths Programmes</a:t>
            </a:r>
          </a:p>
        </p:txBody>
      </p:sp>
      <p:pic>
        <p:nvPicPr>
          <p:cNvPr id="6" name="Picture 5">
            <a:extLst>
              <a:ext uri="{FF2B5EF4-FFF2-40B4-BE49-F238E27FC236}">
                <a16:creationId xmlns:a16="http://schemas.microsoft.com/office/drawing/2014/main" id="{3C74AB68-42D4-4ED2-A352-D23790249E0C}"/>
              </a:ext>
            </a:extLst>
          </p:cNvPr>
          <p:cNvPicPr>
            <a:picLocks noChangeAspect="1"/>
          </p:cNvPicPr>
          <p:nvPr/>
        </p:nvPicPr>
        <p:blipFill>
          <a:blip r:embed="rId2"/>
          <a:stretch>
            <a:fillRect/>
          </a:stretch>
        </p:blipFill>
        <p:spPr>
          <a:xfrm>
            <a:off x="2042271" y="1773465"/>
            <a:ext cx="3884672" cy="1456752"/>
          </a:xfrm>
          <a:prstGeom prst="rect">
            <a:avLst/>
          </a:prstGeom>
        </p:spPr>
      </p:pic>
      <p:pic>
        <p:nvPicPr>
          <p:cNvPr id="7" name="Picture 6">
            <a:extLst>
              <a:ext uri="{FF2B5EF4-FFF2-40B4-BE49-F238E27FC236}">
                <a16:creationId xmlns:a16="http://schemas.microsoft.com/office/drawing/2014/main" id="{FC917C71-711E-4C65-9925-5A770725E356}"/>
              </a:ext>
            </a:extLst>
          </p:cNvPr>
          <p:cNvPicPr>
            <a:picLocks noChangeAspect="1"/>
          </p:cNvPicPr>
          <p:nvPr/>
        </p:nvPicPr>
        <p:blipFill>
          <a:blip r:embed="rId3"/>
          <a:stretch>
            <a:fillRect/>
          </a:stretch>
        </p:blipFill>
        <p:spPr>
          <a:xfrm>
            <a:off x="2483530" y="4359810"/>
            <a:ext cx="2831897" cy="1645293"/>
          </a:xfrm>
          <a:prstGeom prst="rect">
            <a:avLst/>
          </a:prstGeom>
        </p:spPr>
      </p:pic>
      <p:pic>
        <p:nvPicPr>
          <p:cNvPr id="8" name="Picture 7">
            <a:extLst>
              <a:ext uri="{FF2B5EF4-FFF2-40B4-BE49-F238E27FC236}">
                <a16:creationId xmlns:a16="http://schemas.microsoft.com/office/drawing/2014/main" id="{023FDA81-67B9-4F4C-AC31-952F0B05B681}"/>
              </a:ext>
            </a:extLst>
          </p:cNvPr>
          <p:cNvPicPr>
            <a:picLocks noChangeAspect="1"/>
          </p:cNvPicPr>
          <p:nvPr/>
        </p:nvPicPr>
        <p:blipFill>
          <a:blip r:embed="rId4"/>
          <a:stretch>
            <a:fillRect/>
          </a:stretch>
        </p:blipFill>
        <p:spPr>
          <a:xfrm>
            <a:off x="7120166" y="3230218"/>
            <a:ext cx="1687521" cy="889124"/>
          </a:xfrm>
          <a:prstGeom prst="rect">
            <a:avLst/>
          </a:prstGeom>
        </p:spPr>
      </p:pic>
    </p:spTree>
    <p:extLst>
      <p:ext uri="{BB962C8B-B14F-4D97-AF65-F5344CB8AC3E}">
        <p14:creationId xmlns:p14="http://schemas.microsoft.com/office/powerpoint/2010/main" val="1587443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B69C14-DBF5-4101-AAB6-6A013CA0CF2E}"/>
              </a:ext>
            </a:extLst>
          </p:cNvPr>
          <p:cNvPicPr>
            <a:picLocks noChangeAspect="1"/>
          </p:cNvPicPr>
          <p:nvPr/>
        </p:nvPicPr>
        <p:blipFill>
          <a:blip r:embed="rId2"/>
          <a:stretch>
            <a:fillRect/>
          </a:stretch>
        </p:blipFill>
        <p:spPr>
          <a:xfrm>
            <a:off x="2597121" y="825896"/>
            <a:ext cx="2831897" cy="1645293"/>
          </a:xfrm>
          <a:prstGeom prst="rect">
            <a:avLst/>
          </a:prstGeom>
        </p:spPr>
      </p:pic>
      <p:pic>
        <p:nvPicPr>
          <p:cNvPr id="3" name="Picture 2">
            <a:extLst>
              <a:ext uri="{FF2B5EF4-FFF2-40B4-BE49-F238E27FC236}">
                <a16:creationId xmlns:a16="http://schemas.microsoft.com/office/drawing/2014/main" id="{85A74216-3EDE-4817-B0B4-53FA957499F0}"/>
              </a:ext>
            </a:extLst>
          </p:cNvPr>
          <p:cNvPicPr>
            <a:picLocks noChangeAspect="1"/>
          </p:cNvPicPr>
          <p:nvPr/>
        </p:nvPicPr>
        <p:blipFill>
          <a:blip r:embed="rId3"/>
          <a:stretch>
            <a:fillRect/>
          </a:stretch>
        </p:blipFill>
        <p:spPr>
          <a:xfrm>
            <a:off x="7498800" y="1203980"/>
            <a:ext cx="1687521" cy="889124"/>
          </a:xfrm>
          <a:prstGeom prst="rect">
            <a:avLst/>
          </a:prstGeom>
        </p:spPr>
      </p:pic>
      <p:sp>
        <p:nvSpPr>
          <p:cNvPr id="4" name="TextBox 3">
            <a:extLst>
              <a:ext uri="{FF2B5EF4-FFF2-40B4-BE49-F238E27FC236}">
                <a16:creationId xmlns:a16="http://schemas.microsoft.com/office/drawing/2014/main" id="{D85D9279-D6CD-4084-A7D8-20E5A5D3BC23}"/>
              </a:ext>
            </a:extLst>
          </p:cNvPr>
          <p:cNvSpPr txBox="1"/>
          <p:nvPr/>
        </p:nvSpPr>
        <p:spPr>
          <a:xfrm>
            <a:off x="2398013" y="3063333"/>
            <a:ext cx="7395975" cy="2677656"/>
          </a:xfrm>
          <a:prstGeom prst="rect">
            <a:avLst/>
          </a:prstGeom>
          <a:noFill/>
        </p:spPr>
        <p:txBody>
          <a:bodyPr wrap="square" rtlCol="0">
            <a:spAutoFit/>
          </a:bodyPr>
          <a:lstStyle/>
          <a:p>
            <a:r>
              <a:rPr lang="en-GB" sz="2400" dirty="0"/>
              <a:t>The log on details were sent to you in the form of a letter when your child first started the school.</a:t>
            </a:r>
          </a:p>
          <a:p>
            <a:endParaRPr lang="en-GB" sz="2400" dirty="0"/>
          </a:p>
          <a:p>
            <a:endParaRPr lang="en-GB" sz="2400" dirty="0"/>
          </a:p>
          <a:p>
            <a:r>
              <a:rPr lang="en-GB" sz="2400" dirty="0"/>
              <a:t>Your child should complete a minimum of 10 minutes a week on either </a:t>
            </a:r>
            <a:r>
              <a:rPr lang="en-GB" sz="2400" dirty="0" err="1"/>
              <a:t>Numbots</a:t>
            </a:r>
            <a:r>
              <a:rPr lang="en-GB" sz="2400" dirty="0"/>
              <a:t> (Early Years to Year 3) and / or TTRS (Years 1 to 6)</a:t>
            </a:r>
          </a:p>
        </p:txBody>
      </p:sp>
    </p:spTree>
    <p:extLst>
      <p:ext uri="{BB962C8B-B14F-4D97-AF65-F5344CB8AC3E}">
        <p14:creationId xmlns:p14="http://schemas.microsoft.com/office/powerpoint/2010/main" val="147603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286D0A-D44C-4777-BF67-DEBDE39DFE0F}"/>
              </a:ext>
            </a:extLst>
          </p:cNvPr>
          <p:cNvPicPr>
            <a:picLocks noChangeAspect="1"/>
          </p:cNvPicPr>
          <p:nvPr/>
        </p:nvPicPr>
        <p:blipFill>
          <a:blip r:embed="rId2"/>
          <a:stretch>
            <a:fillRect/>
          </a:stretch>
        </p:blipFill>
        <p:spPr>
          <a:xfrm>
            <a:off x="2692733" y="193858"/>
            <a:ext cx="6806535" cy="3235142"/>
          </a:xfrm>
          <a:prstGeom prst="rect">
            <a:avLst/>
          </a:prstGeom>
        </p:spPr>
      </p:pic>
      <p:sp>
        <p:nvSpPr>
          <p:cNvPr id="5" name="TextBox 4">
            <a:extLst>
              <a:ext uri="{FF2B5EF4-FFF2-40B4-BE49-F238E27FC236}">
                <a16:creationId xmlns:a16="http://schemas.microsoft.com/office/drawing/2014/main" id="{4984701F-9571-4E07-B50D-4E9085A6CFD6}"/>
              </a:ext>
            </a:extLst>
          </p:cNvPr>
          <p:cNvSpPr txBox="1"/>
          <p:nvPr/>
        </p:nvSpPr>
        <p:spPr>
          <a:xfrm>
            <a:off x="2043233" y="3429000"/>
            <a:ext cx="7839483" cy="3416320"/>
          </a:xfrm>
          <a:prstGeom prst="rect">
            <a:avLst/>
          </a:prstGeom>
          <a:noFill/>
        </p:spPr>
        <p:txBody>
          <a:bodyPr wrap="square" rtlCol="0">
            <a:spAutoFit/>
          </a:bodyPr>
          <a:lstStyle/>
          <a:p>
            <a:pPr marL="272127" indent="-272127">
              <a:buFont typeface="Arial" panose="020B0604020202020204" pitchFamily="34" charset="0"/>
              <a:buChar char="•"/>
            </a:pPr>
            <a:r>
              <a:rPr lang="en-GB" sz="2400" dirty="0"/>
              <a:t>Your child has a passcode slip similar to above. They can log in automatically by scanning the QR code or the user name and password on the card.</a:t>
            </a:r>
          </a:p>
          <a:p>
            <a:pPr marL="272127" indent="-272127">
              <a:buFont typeface="Arial" panose="020B0604020202020204" pitchFamily="34" charset="0"/>
              <a:buChar char="•"/>
            </a:pPr>
            <a:r>
              <a:rPr lang="en-GB" sz="2400" dirty="0"/>
              <a:t>We ask for a minimum of 10 minutes practise at home each week.</a:t>
            </a:r>
          </a:p>
          <a:p>
            <a:pPr marL="272127" indent="-272127">
              <a:buFont typeface="Arial" panose="020B0604020202020204" pitchFamily="34" charset="0"/>
              <a:buChar char="•"/>
            </a:pPr>
            <a:r>
              <a:rPr lang="en-GB" sz="2400" dirty="0"/>
              <a:t>I will set at least one homework task a week.</a:t>
            </a:r>
          </a:p>
          <a:p>
            <a:pPr marL="272127" indent="-272127">
              <a:buFont typeface="Arial" panose="020B0604020202020204" pitchFamily="34" charset="0"/>
              <a:buChar char="•"/>
            </a:pPr>
            <a:r>
              <a:rPr lang="en-GB" sz="2400" dirty="0"/>
              <a:t>Once they complete the homework task, they can choose to do anything else on Mathletics.</a:t>
            </a:r>
          </a:p>
          <a:p>
            <a:endParaRPr lang="en-GB" sz="2400" dirty="0"/>
          </a:p>
        </p:txBody>
      </p:sp>
    </p:spTree>
    <p:extLst>
      <p:ext uri="{BB962C8B-B14F-4D97-AF65-F5344CB8AC3E}">
        <p14:creationId xmlns:p14="http://schemas.microsoft.com/office/powerpoint/2010/main" val="2417245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9E2B83-BA36-4789-879C-8866A697116F}"/>
              </a:ext>
            </a:extLst>
          </p:cNvPr>
          <p:cNvPicPr>
            <a:picLocks noChangeAspect="1"/>
          </p:cNvPicPr>
          <p:nvPr/>
        </p:nvPicPr>
        <p:blipFill>
          <a:blip r:embed="rId2"/>
          <a:stretch>
            <a:fillRect/>
          </a:stretch>
        </p:blipFill>
        <p:spPr>
          <a:xfrm>
            <a:off x="1741715" y="163286"/>
            <a:ext cx="8708571" cy="4386986"/>
          </a:xfrm>
          <a:prstGeom prst="rect">
            <a:avLst/>
          </a:prstGeom>
        </p:spPr>
      </p:pic>
      <p:sp>
        <p:nvSpPr>
          <p:cNvPr id="3" name="TextBox 2">
            <a:extLst>
              <a:ext uri="{FF2B5EF4-FFF2-40B4-BE49-F238E27FC236}">
                <a16:creationId xmlns:a16="http://schemas.microsoft.com/office/drawing/2014/main" id="{4E380D97-49A1-4692-BDC1-7824245CFB6E}"/>
              </a:ext>
            </a:extLst>
          </p:cNvPr>
          <p:cNvSpPr txBox="1"/>
          <p:nvPr/>
        </p:nvSpPr>
        <p:spPr>
          <a:xfrm>
            <a:off x="1741714" y="4844143"/>
            <a:ext cx="8221262" cy="830997"/>
          </a:xfrm>
          <a:prstGeom prst="rect">
            <a:avLst/>
          </a:prstGeom>
          <a:noFill/>
        </p:spPr>
        <p:txBody>
          <a:bodyPr wrap="square" rtlCol="0">
            <a:spAutoFit/>
          </a:bodyPr>
          <a:lstStyle/>
          <a:p>
            <a:r>
              <a:rPr lang="en-GB" sz="2400" dirty="0"/>
              <a:t>Homework tasks will appear on the To-do list when the children first log on.</a:t>
            </a:r>
          </a:p>
        </p:txBody>
      </p:sp>
    </p:spTree>
    <p:extLst>
      <p:ext uri="{BB962C8B-B14F-4D97-AF65-F5344CB8AC3E}">
        <p14:creationId xmlns:p14="http://schemas.microsoft.com/office/powerpoint/2010/main" val="3841889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A6BF5B-F7DE-48FF-8721-3D8195DDB8C5}"/>
              </a:ext>
            </a:extLst>
          </p:cNvPr>
          <p:cNvPicPr>
            <a:picLocks noChangeAspect="1"/>
          </p:cNvPicPr>
          <p:nvPr/>
        </p:nvPicPr>
        <p:blipFill>
          <a:blip r:embed="rId2"/>
          <a:stretch>
            <a:fillRect/>
          </a:stretch>
        </p:blipFill>
        <p:spPr>
          <a:xfrm>
            <a:off x="1741715" y="163286"/>
            <a:ext cx="8708571" cy="5635973"/>
          </a:xfrm>
          <a:prstGeom prst="rect">
            <a:avLst/>
          </a:prstGeom>
        </p:spPr>
      </p:pic>
      <p:sp>
        <p:nvSpPr>
          <p:cNvPr id="3" name="TextBox 2">
            <a:extLst>
              <a:ext uri="{FF2B5EF4-FFF2-40B4-BE49-F238E27FC236}">
                <a16:creationId xmlns:a16="http://schemas.microsoft.com/office/drawing/2014/main" id="{BE6FB4D2-4B49-4C16-BE96-1A688747BA76}"/>
              </a:ext>
            </a:extLst>
          </p:cNvPr>
          <p:cNvSpPr txBox="1"/>
          <p:nvPr/>
        </p:nvSpPr>
        <p:spPr>
          <a:xfrm>
            <a:off x="1741715" y="5799260"/>
            <a:ext cx="8708571" cy="830997"/>
          </a:xfrm>
          <a:prstGeom prst="rect">
            <a:avLst/>
          </a:prstGeom>
          <a:noFill/>
        </p:spPr>
        <p:txBody>
          <a:bodyPr wrap="square" rtlCol="0">
            <a:spAutoFit/>
          </a:bodyPr>
          <a:lstStyle/>
          <a:p>
            <a:r>
              <a:rPr lang="en-GB" sz="2400" dirty="0"/>
              <a:t>When children have completed their homework, they can then participate in quests, live Mathletics and much more.</a:t>
            </a:r>
          </a:p>
        </p:txBody>
      </p:sp>
    </p:spTree>
    <p:extLst>
      <p:ext uri="{BB962C8B-B14F-4D97-AF65-F5344CB8AC3E}">
        <p14:creationId xmlns:p14="http://schemas.microsoft.com/office/powerpoint/2010/main" val="30675022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0" name="Rectangle 2059">
            <a:extLst>
              <a:ext uri="{FF2B5EF4-FFF2-40B4-BE49-F238E27FC236}">
                <a16:creationId xmlns:a16="http://schemas.microsoft.com/office/drawing/2014/main" id="{F6E37E9F-0D7B-3A32-831F-F60BBD6B9B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C94C75-7D89-5557-AAC1-E5BC2DCEBC61}"/>
              </a:ext>
            </a:extLst>
          </p:cNvPr>
          <p:cNvSpPr>
            <a:spLocks noGrp="1"/>
          </p:cNvSpPr>
          <p:nvPr>
            <p:ph type="title"/>
          </p:nvPr>
        </p:nvSpPr>
        <p:spPr>
          <a:xfrm>
            <a:off x="1179576" y="1069848"/>
            <a:ext cx="4916424" cy="1353312"/>
          </a:xfrm>
        </p:spPr>
        <p:txBody>
          <a:bodyPr vert="horz" lIns="91440" tIns="45720" rIns="91440" bIns="45720" rtlCol="0" anchor="b">
            <a:normAutofit/>
          </a:bodyPr>
          <a:lstStyle/>
          <a:p>
            <a:r>
              <a:rPr lang="en-US" b="1" kern="1200">
                <a:solidFill>
                  <a:schemeClr val="tx1"/>
                </a:solidFill>
                <a:latin typeface="+mj-lt"/>
                <a:ea typeface="+mj-ea"/>
                <a:cs typeface="+mj-cs"/>
              </a:rPr>
              <a:t>Kinetic letters- Handwriting scheme</a:t>
            </a:r>
          </a:p>
        </p:txBody>
      </p:sp>
      <p:sp>
        <p:nvSpPr>
          <p:cNvPr id="4" name="Content Placeholder 2">
            <a:extLst>
              <a:ext uri="{FF2B5EF4-FFF2-40B4-BE49-F238E27FC236}">
                <a16:creationId xmlns:a16="http://schemas.microsoft.com/office/drawing/2014/main" id="{D3219B38-4073-7B22-3809-C05473220AEC}"/>
              </a:ext>
            </a:extLst>
          </p:cNvPr>
          <p:cNvSpPr txBox="1">
            <a:spLocks/>
          </p:cNvSpPr>
          <p:nvPr/>
        </p:nvSpPr>
        <p:spPr>
          <a:xfrm>
            <a:off x="1172509" y="2510288"/>
            <a:ext cx="4916424" cy="3454933"/>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Kinetic Letters scheme is used across the federation</a:t>
            </a:r>
          </a:p>
          <a:p>
            <a:r>
              <a:rPr lang="en-US" sz="1800" dirty="0"/>
              <a:t>Daily 20 minute sessions in Year 1</a:t>
            </a:r>
          </a:p>
          <a:p>
            <a:r>
              <a:rPr lang="en-US" sz="1800" dirty="0"/>
              <a:t>4 strands of learning in each session to create fluency and automaticity in handwriting</a:t>
            </a:r>
          </a:p>
        </p:txBody>
      </p:sp>
      <p:pic>
        <p:nvPicPr>
          <p:cNvPr id="2050" name="Picture 2" descr="A black text on a white background&#10;&#10;Description automatically generated">
            <a:extLst>
              <a:ext uri="{FF2B5EF4-FFF2-40B4-BE49-F238E27FC236}">
                <a16:creationId xmlns:a16="http://schemas.microsoft.com/office/drawing/2014/main" id="{A6865B7F-8906-469F-DC22-4F1E08B263F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24262" y="2083433"/>
            <a:ext cx="4088162" cy="12264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 green and orange rectangular box with white text&#10;&#10;Description automatically generated">
            <a:extLst>
              <a:ext uri="{FF2B5EF4-FFF2-40B4-BE49-F238E27FC236}">
                <a16:creationId xmlns:a16="http://schemas.microsoft.com/office/drawing/2014/main" id="{8F1C0E7E-5CC0-618D-CCA1-83A99975A2F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62102" y="4434841"/>
            <a:ext cx="7598679" cy="2260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84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0"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433727" y="666705"/>
            <a:ext cx="10428790" cy="5524589"/>
          </a:xfrm>
          <a:prstGeom prst="rect">
            <a:avLst/>
          </a:prstGeom>
        </p:spPr>
        <p:txBody>
          <a:bodyPr wrap="square">
            <a:spAutoFit/>
          </a:bodyPr>
          <a:lstStyle/>
          <a:p>
            <a:r>
              <a:rPr lang="en-GB" sz="4000" spc="-120" dirty="0">
                <a:solidFill>
                  <a:prstClr val="black"/>
                </a:solidFill>
                <a:ea typeface="+mj-ea"/>
                <a:cs typeface="+mj-cs"/>
              </a:rPr>
              <a:t>Sounds Write Phonics</a:t>
            </a:r>
          </a:p>
          <a:p>
            <a:endParaRPr lang="en-GB" sz="2500" spc="-120" dirty="0">
              <a:solidFill>
                <a:prstClr val="black"/>
              </a:solidFill>
              <a:ea typeface="+mj-ea"/>
              <a:cs typeface="+mj-cs"/>
            </a:endParaRPr>
          </a:p>
          <a:p>
            <a:pPr marL="571500" indent="-571500">
              <a:buFont typeface="Arial" panose="020B0604020202020204" pitchFamily="34" charset="0"/>
              <a:buChar char="•"/>
            </a:pPr>
            <a:r>
              <a:rPr lang="en-GB" sz="2400" spc="-120" dirty="0">
                <a:solidFill>
                  <a:prstClr val="black"/>
                </a:solidFill>
                <a:ea typeface="+mj-ea"/>
                <a:cs typeface="+mj-cs"/>
              </a:rPr>
              <a:t>Scheme used across the school from EYs to Y6</a:t>
            </a:r>
          </a:p>
          <a:p>
            <a:r>
              <a:rPr lang="en-GB" sz="2400" spc="-120" dirty="0">
                <a:solidFill>
                  <a:prstClr val="black"/>
                </a:solidFill>
              </a:rPr>
              <a:t>	  (alphabet code knowledge, alternative spellings, polysyllabic words)</a:t>
            </a:r>
            <a:endParaRPr lang="en-GB" sz="2400" spc="-120" dirty="0">
              <a:solidFill>
                <a:prstClr val="black"/>
              </a:solidFill>
              <a:ea typeface="+mj-ea"/>
              <a:cs typeface="+mj-cs"/>
            </a:endParaRPr>
          </a:p>
          <a:p>
            <a:pPr marL="571500" indent="-571500">
              <a:buFont typeface="Arial" panose="020B0604020202020204" pitchFamily="34" charset="0"/>
              <a:buChar char="•"/>
            </a:pPr>
            <a:endParaRPr lang="en-GB" sz="2400" spc="-120" dirty="0">
              <a:solidFill>
                <a:prstClr val="black"/>
              </a:solidFill>
              <a:ea typeface="+mj-ea"/>
              <a:cs typeface="+mj-cs"/>
            </a:endParaRPr>
          </a:p>
          <a:p>
            <a:pPr marL="571500" indent="-571500">
              <a:buFont typeface="Arial" panose="020B0604020202020204" pitchFamily="34" charset="0"/>
              <a:buChar char="•"/>
            </a:pPr>
            <a:r>
              <a:rPr lang="en-GB" sz="2400" spc="-120" dirty="0">
                <a:solidFill>
                  <a:prstClr val="black"/>
                </a:solidFill>
                <a:ea typeface="+mj-ea"/>
                <a:cs typeface="+mj-cs"/>
              </a:rPr>
              <a:t>Children are taught to listen to sounds in words and then taught the spellings that make those sounds</a:t>
            </a:r>
          </a:p>
          <a:p>
            <a:pPr marL="571500" indent="-571500">
              <a:buFont typeface="Arial" panose="020B0604020202020204" pitchFamily="34" charset="0"/>
              <a:buChar char="•"/>
            </a:pPr>
            <a:endParaRPr lang="en-GB" sz="2400" spc="-120" dirty="0">
              <a:solidFill>
                <a:prstClr val="black"/>
              </a:solidFill>
              <a:ea typeface="+mj-ea"/>
              <a:cs typeface="+mj-cs"/>
            </a:endParaRPr>
          </a:p>
          <a:p>
            <a:pPr marL="571500" indent="-571500">
              <a:buFont typeface="Arial" panose="020B0604020202020204" pitchFamily="34" charset="0"/>
              <a:buChar char="•"/>
            </a:pPr>
            <a:r>
              <a:rPr lang="en-GB" sz="2400" spc="-120" dirty="0">
                <a:solidFill>
                  <a:prstClr val="black"/>
                </a:solidFill>
                <a:ea typeface="+mj-ea"/>
                <a:cs typeface="+mj-cs"/>
              </a:rPr>
              <a:t>It focuses on precise pronunciation, sounds taught in context of words and not in isolation, no pictures or actions to represent sounds, no teaching of rules</a:t>
            </a:r>
          </a:p>
          <a:p>
            <a:pPr marL="571500" indent="-571500">
              <a:buFont typeface="Arial" panose="020B0604020202020204" pitchFamily="34" charset="0"/>
              <a:buChar char="•"/>
            </a:pPr>
            <a:endParaRPr lang="en-GB" sz="2400" spc="-120" dirty="0">
              <a:solidFill>
                <a:prstClr val="black"/>
              </a:solidFill>
              <a:ea typeface="+mj-ea"/>
              <a:cs typeface="+mj-cs"/>
            </a:endParaRPr>
          </a:p>
          <a:p>
            <a:pPr marL="571500" indent="-571500">
              <a:buFont typeface="Arial" panose="020B0604020202020204" pitchFamily="34" charset="0"/>
              <a:buChar char="•"/>
            </a:pPr>
            <a:r>
              <a:rPr lang="en-GB" sz="2400" spc="-120" dirty="0">
                <a:solidFill>
                  <a:prstClr val="black"/>
                </a:solidFill>
                <a:ea typeface="+mj-ea"/>
                <a:cs typeface="+mj-cs"/>
              </a:rPr>
              <a:t>Teaching sequence constantly builds on prior knowledge and gives children time to rehearse and practise</a:t>
            </a:r>
          </a:p>
        </p:txBody>
      </p:sp>
      <p:pic>
        <p:nvPicPr>
          <p:cNvPr id="3" name="Picture 2">
            <a:extLst>
              <a:ext uri="{FF2B5EF4-FFF2-40B4-BE49-F238E27FC236}">
                <a16:creationId xmlns:a16="http://schemas.microsoft.com/office/drawing/2014/main" id="{54934D15-0A9E-409B-86E4-E3788FC3D621}"/>
              </a:ext>
            </a:extLst>
          </p:cNvPr>
          <p:cNvPicPr>
            <a:picLocks noChangeAspect="1"/>
          </p:cNvPicPr>
          <p:nvPr/>
        </p:nvPicPr>
        <p:blipFill rotWithShape="1">
          <a:blip r:embed="rId4"/>
          <a:srcRect l="13287" t="9700" r="9685"/>
          <a:stretch/>
        </p:blipFill>
        <p:spPr>
          <a:xfrm>
            <a:off x="10357083" y="282556"/>
            <a:ext cx="1576416" cy="1061734"/>
          </a:xfrm>
          <a:prstGeom prst="rect">
            <a:avLst/>
          </a:prstGeom>
        </p:spPr>
      </p:pic>
    </p:spTree>
    <p:extLst>
      <p:ext uri="{BB962C8B-B14F-4D97-AF65-F5344CB8AC3E}">
        <p14:creationId xmlns:p14="http://schemas.microsoft.com/office/powerpoint/2010/main" val="1086309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938528" y="735955"/>
            <a:ext cx="10077449" cy="5693866"/>
          </a:xfrm>
          <a:prstGeom prst="rect">
            <a:avLst/>
          </a:prstGeom>
        </p:spPr>
        <p:txBody>
          <a:bodyPr wrap="square">
            <a:spAutoFit/>
          </a:bodyPr>
          <a:lstStyle/>
          <a:p>
            <a:r>
              <a:rPr lang="en-GB" sz="4000" spc="-120" dirty="0">
                <a:solidFill>
                  <a:prstClr val="black"/>
                </a:solidFill>
                <a:ea typeface="+mj-ea"/>
                <a:cs typeface="+mj-cs"/>
              </a:rPr>
              <a:t>Reading</a:t>
            </a:r>
          </a:p>
          <a:p>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ea typeface="+mj-ea"/>
                <a:cs typeface="+mj-cs"/>
              </a:rPr>
              <a:t>Children will bring home decodable books to practise reading words with the sounds they have been taught in school</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ea typeface="+mj-ea"/>
                <a:cs typeface="+mj-cs"/>
              </a:rPr>
              <a:t>Children will have been explicitly taught sounds and will have practised reading and writing these in the classroom</a:t>
            </a:r>
          </a:p>
          <a:p>
            <a:pPr marL="571500" indent="-571500">
              <a:buFont typeface="Arial" panose="020B0604020202020204" pitchFamily="34" charset="0"/>
              <a:buChar char="•"/>
            </a:pPr>
            <a:endParaRPr lang="en-GB" sz="2000" spc="-120" dirty="0">
              <a:solidFill>
                <a:prstClr val="black"/>
              </a:solidFill>
              <a:ea typeface="+mj-ea"/>
              <a:cs typeface="+mj-cs"/>
            </a:endParaRPr>
          </a:p>
          <a:p>
            <a:pPr marL="571500" indent="-571500">
              <a:buFont typeface="Arial" panose="020B0604020202020204" pitchFamily="34" charset="0"/>
              <a:buChar char="•"/>
            </a:pPr>
            <a:r>
              <a:rPr lang="en-GB" sz="3300" spc="-120" dirty="0">
                <a:solidFill>
                  <a:prstClr val="black"/>
                </a:solidFill>
                <a:ea typeface="+mj-ea"/>
                <a:cs typeface="+mj-cs"/>
              </a:rPr>
              <a:t>Reading books give the children opportunities to practise words they have already seen and learnt</a:t>
            </a:r>
          </a:p>
          <a:p>
            <a:endParaRPr lang="en-GB" sz="3300" spc="-120" dirty="0">
              <a:solidFill>
                <a:prstClr val="black"/>
              </a:solidFill>
              <a:ea typeface="+mj-ea"/>
              <a:cs typeface="+mj-cs"/>
            </a:endParaRPr>
          </a:p>
        </p:txBody>
      </p:sp>
      <p:pic>
        <p:nvPicPr>
          <p:cNvPr id="4" name="Picture 3">
            <a:extLst>
              <a:ext uri="{FF2B5EF4-FFF2-40B4-BE49-F238E27FC236}">
                <a16:creationId xmlns:a16="http://schemas.microsoft.com/office/drawing/2014/main" id="{40A6D574-46D3-4805-A131-855CCF180EAE}"/>
              </a:ext>
            </a:extLst>
          </p:cNvPr>
          <p:cNvPicPr>
            <a:picLocks noChangeAspect="1"/>
          </p:cNvPicPr>
          <p:nvPr/>
        </p:nvPicPr>
        <p:blipFill rotWithShape="1">
          <a:blip r:embed="rId4"/>
          <a:srcRect l="19417" t="7093" r="18954" b="9471"/>
          <a:stretch>
            <a:fillRect/>
          </a:stretch>
        </p:blipFill>
        <p:spPr>
          <a:xfrm>
            <a:off x="173621" y="1772497"/>
            <a:ext cx="1614539" cy="2185839"/>
          </a:xfrm>
          <a:prstGeom prst="rect">
            <a:avLst/>
          </a:prstGeom>
        </p:spPr>
      </p:pic>
      <p:pic>
        <p:nvPicPr>
          <p:cNvPr id="6" name="Picture 5">
            <a:extLst>
              <a:ext uri="{FF2B5EF4-FFF2-40B4-BE49-F238E27FC236}">
                <a16:creationId xmlns:a16="http://schemas.microsoft.com/office/drawing/2014/main" id="{44199385-0B20-4C81-C5A9-FBCCEE64288A}"/>
              </a:ext>
            </a:extLst>
          </p:cNvPr>
          <p:cNvPicPr>
            <a:picLocks noChangeAspect="1"/>
          </p:cNvPicPr>
          <p:nvPr/>
        </p:nvPicPr>
        <p:blipFill>
          <a:blip r:embed="rId5"/>
          <a:stretch>
            <a:fillRect/>
          </a:stretch>
        </p:blipFill>
        <p:spPr>
          <a:xfrm>
            <a:off x="173621" y="4127101"/>
            <a:ext cx="1688432" cy="2372504"/>
          </a:xfrm>
          <a:prstGeom prst="rect">
            <a:avLst/>
          </a:prstGeom>
        </p:spPr>
      </p:pic>
    </p:spTree>
    <p:extLst>
      <p:ext uri="{BB962C8B-B14F-4D97-AF65-F5344CB8AC3E}">
        <p14:creationId xmlns:p14="http://schemas.microsoft.com/office/powerpoint/2010/main" val="173485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940930" y="527901"/>
            <a:ext cx="10077449" cy="6509474"/>
          </a:xfrm>
          <a:prstGeom prst="rect">
            <a:avLst/>
          </a:prstGeom>
        </p:spPr>
        <p:txBody>
          <a:bodyPr wrap="square">
            <a:spAutoFit/>
          </a:bodyPr>
          <a:lstStyle/>
          <a:p>
            <a:r>
              <a:rPr lang="en-GB" sz="4000" spc="-120" dirty="0">
                <a:solidFill>
                  <a:prstClr val="black"/>
                </a:solidFill>
                <a:ea typeface="+mj-ea"/>
                <a:cs typeface="+mj-cs"/>
              </a:rPr>
              <a:t>Spellings</a:t>
            </a:r>
          </a:p>
          <a:p>
            <a:pPr marL="571500" indent="-571500">
              <a:buFont typeface="Arial" panose="020B0604020202020204" pitchFamily="34" charset="0"/>
              <a:buChar char="•"/>
            </a:pPr>
            <a:endParaRPr lang="en-GB" sz="2400" spc="-120" dirty="0">
              <a:solidFill>
                <a:prstClr val="black"/>
              </a:solidFill>
              <a:ea typeface="+mj-ea"/>
              <a:cs typeface="+mj-cs"/>
            </a:endParaRPr>
          </a:p>
          <a:p>
            <a:pPr marL="571500" indent="-571500">
              <a:buFont typeface="Arial" panose="020B0604020202020204" pitchFamily="34" charset="0"/>
              <a:buChar char="•"/>
            </a:pPr>
            <a:r>
              <a:rPr lang="en-GB" sz="2800" spc="-120" dirty="0">
                <a:solidFill>
                  <a:prstClr val="black"/>
                </a:solidFill>
                <a:ea typeface="+mj-ea"/>
                <a:cs typeface="+mj-cs"/>
              </a:rPr>
              <a:t>Spellings will be sent home for children to practise what they have learnt in the classroom</a:t>
            </a:r>
          </a:p>
          <a:p>
            <a:pPr marL="571500" indent="-571500">
              <a:buFont typeface="Arial" panose="020B0604020202020204" pitchFamily="34" charset="0"/>
              <a:buChar char="•"/>
            </a:pPr>
            <a:endParaRPr lang="en-GB" sz="2800" spc="-120" dirty="0">
              <a:solidFill>
                <a:prstClr val="black"/>
              </a:solidFill>
              <a:ea typeface="+mj-ea"/>
              <a:cs typeface="+mj-cs"/>
            </a:endParaRPr>
          </a:p>
          <a:p>
            <a:pPr marL="571500" indent="-571500">
              <a:buFont typeface="Arial" panose="020B0604020202020204" pitchFamily="34" charset="0"/>
              <a:buChar char="•"/>
            </a:pPr>
            <a:r>
              <a:rPr lang="en-GB" sz="2800" spc="-120" dirty="0">
                <a:solidFill>
                  <a:prstClr val="black"/>
                </a:solidFill>
                <a:ea typeface="+mj-ea"/>
                <a:cs typeface="+mj-cs"/>
              </a:rPr>
              <a:t>Spellings will come home with the weekly notices showing you how they are split into their sounds or syllables, </a:t>
            </a:r>
          </a:p>
          <a:p>
            <a:r>
              <a:rPr lang="en-GB" sz="2800" spc="-120" dirty="0">
                <a:solidFill>
                  <a:prstClr val="black"/>
                </a:solidFill>
                <a:ea typeface="+mj-ea"/>
                <a:cs typeface="+mj-cs"/>
              </a:rPr>
              <a:t>	  e.g.   </a:t>
            </a:r>
            <a:r>
              <a:rPr lang="en-GB" sz="2800" u="sng" spc="-120" dirty="0">
                <a:solidFill>
                  <a:prstClr val="black"/>
                </a:solidFill>
                <a:ea typeface="+mj-ea"/>
                <a:cs typeface="+mj-cs"/>
              </a:rPr>
              <a:t>m</a:t>
            </a:r>
            <a:r>
              <a:rPr lang="en-GB" sz="2800" spc="-120" dirty="0">
                <a:solidFill>
                  <a:prstClr val="black"/>
                </a:solidFill>
                <a:ea typeface="+mj-ea"/>
                <a:cs typeface="+mj-cs"/>
              </a:rPr>
              <a:t> </a:t>
            </a:r>
            <a:r>
              <a:rPr lang="en-GB" sz="2800" u="sng" spc="-120" dirty="0">
                <a:solidFill>
                  <a:prstClr val="black"/>
                </a:solidFill>
                <a:ea typeface="+mj-ea"/>
                <a:cs typeface="+mj-cs"/>
              </a:rPr>
              <a:t>a</a:t>
            </a:r>
            <a:r>
              <a:rPr lang="en-GB" sz="2800" spc="-120" dirty="0">
                <a:solidFill>
                  <a:prstClr val="black"/>
                </a:solidFill>
                <a:ea typeface="+mj-ea"/>
                <a:cs typeface="+mj-cs"/>
              </a:rPr>
              <a:t> </a:t>
            </a:r>
            <a:r>
              <a:rPr lang="en-GB" sz="2800" u="sng" spc="-120" dirty="0">
                <a:solidFill>
                  <a:prstClr val="black"/>
                </a:solidFill>
                <a:ea typeface="+mj-ea"/>
                <a:cs typeface="+mj-cs"/>
              </a:rPr>
              <a:t>t</a:t>
            </a:r>
            <a:r>
              <a:rPr lang="en-GB" sz="2800" spc="-120" dirty="0">
                <a:solidFill>
                  <a:prstClr val="black"/>
                </a:solidFill>
                <a:ea typeface="+mj-ea"/>
                <a:cs typeface="+mj-cs"/>
              </a:rPr>
              <a:t>        </a:t>
            </a:r>
            <a:r>
              <a:rPr lang="en-GB" sz="2800" u="sng" spc="-120" dirty="0" err="1">
                <a:solidFill>
                  <a:prstClr val="black"/>
                </a:solidFill>
                <a:ea typeface="+mj-ea"/>
                <a:cs typeface="+mj-cs"/>
              </a:rPr>
              <a:t>ch</a:t>
            </a:r>
            <a:r>
              <a:rPr lang="en-GB" sz="2800" spc="-120" dirty="0">
                <a:solidFill>
                  <a:prstClr val="black"/>
                </a:solidFill>
                <a:ea typeface="+mj-ea"/>
                <a:cs typeface="+mj-cs"/>
              </a:rPr>
              <a:t> </a:t>
            </a:r>
            <a:r>
              <a:rPr lang="en-GB" sz="2800" u="sng" spc="-120" dirty="0" err="1">
                <a:solidFill>
                  <a:prstClr val="black"/>
                </a:solidFill>
                <a:ea typeface="+mj-ea"/>
                <a:cs typeface="+mj-cs"/>
              </a:rPr>
              <a:t>i</a:t>
            </a:r>
            <a:r>
              <a:rPr lang="en-GB" sz="2800" spc="-120" dirty="0">
                <a:solidFill>
                  <a:prstClr val="black"/>
                </a:solidFill>
                <a:ea typeface="+mj-ea"/>
                <a:cs typeface="+mj-cs"/>
              </a:rPr>
              <a:t> </a:t>
            </a:r>
            <a:r>
              <a:rPr lang="en-GB" sz="2800" u="sng" spc="-120" dirty="0">
                <a:solidFill>
                  <a:prstClr val="black"/>
                </a:solidFill>
                <a:ea typeface="+mj-ea"/>
                <a:cs typeface="+mj-cs"/>
              </a:rPr>
              <a:t>p</a:t>
            </a:r>
            <a:r>
              <a:rPr lang="en-GB" sz="2800" spc="-120" dirty="0">
                <a:solidFill>
                  <a:prstClr val="black"/>
                </a:solidFill>
                <a:ea typeface="+mj-ea"/>
                <a:cs typeface="+mj-cs"/>
              </a:rPr>
              <a:t>         </a:t>
            </a:r>
            <a:r>
              <a:rPr lang="en-GB" sz="2800" u="sng" spc="-120" dirty="0" err="1">
                <a:solidFill>
                  <a:prstClr val="black"/>
                </a:solidFill>
                <a:ea typeface="+mj-ea"/>
                <a:cs typeface="+mj-cs"/>
              </a:rPr>
              <a:t>sh</a:t>
            </a:r>
            <a:r>
              <a:rPr lang="en-GB" sz="2800" spc="-120" dirty="0">
                <a:solidFill>
                  <a:prstClr val="black"/>
                </a:solidFill>
                <a:ea typeface="+mj-ea"/>
                <a:cs typeface="+mj-cs"/>
              </a:rPr>
              <a:t> </a:t>
            </a:r>
            <a:r>
              <a:rPr lang="en-GB" sz="2800" u="sng" spc="-120" dirty="0">
                <a:solidFill>
                  <a:prstClr val="black"/>
                </a:solidFill>
                <a:ea typeface="+mj-ea"/>
                <a:cs typeface="+mj-cs"/>
              </a:rPr>
              <a:t>e</a:t>
            </a:r>
            <a:r>
              <a:rPr lang="en-GB" sz="2800" spc="-120" dirty="0">
                <a:solidFill>
                  <a:prstClr val="black"/>
                </a:solidFill>
                <a:ea typeface="+mj-ea"/>
                <a:cs typeface="+mj-cs"/>
              </a:rPr>
              <a:t> </a:t>
            </a:r>
            <a:r>
              <a:rPr lang="en-GB" sz="2800" u="sng" spc="-120" dirty="0">
                <a:solidFill>
                  <a:prstClr val="black"/>
                </a:solidFill>
                <a:ea typeface="+mj-ea"/>
                <a:cs typeface="+mj-cs"/>
              </a:rPr>
              <a:t>l</a:t>
            </a:r>
            <a:r>
              <a:rPr lang="en-GB" sz="2800" spc="-120" dirty="0">
                <a:solidFill>
                  <a:prstClr val="black"/>
                </a:solidFill>
                <a:ea typeface="+mj-ea"/>
                <a:cs typeface="+mj-cs"/>
              </a:rPr>
              <a:t> </a:t>
            </a:r>
            <a:r>
              <a:rPr lang="en-GB" sz="2800" u="sng" spc="-120" dirty="0">
                <a:solidFill>
                  <a:prstClr val="black"/>
                </a:solidFill>
                <a:ea typeface="+mj-ea"/>
                <a:cs typeface="+mj-cs"/>
              </a:rPr>
              <a:t>f</a:t>
            </a:r>
            <a:r>
              <a:rPr lang="en-GB" sz="2800" spc="-120" dirty="0">
                <a:solidFill>
                  <a:prstClr val="black"/>
                </a:solidFill>
                <a:ea typeface="+mj-ea"/>
                <a:cs typeface="+mj-cs"/>
              </a:rPr>
              <a:t>      </a:t>
            </a:r>
            <a:r>
              <a:rPr lang="en-GB" sz="2800" u="sng" spc="-120" dirty="0">
                <a:solidFill>
                  <a:prstClr val="black"/>
                </a:solidFill>
                <a:ea typeface="+mj-ea"/>
                <a:cs typeface="+mj-cs"/>
              </a:rPr>
              <a:t>r</a:t>
            </a:r>
            <a:r>
              <a:rPr lang="en-GB" sz="2800" spc="-120" dirty="0">
                <a:solidFill>
                  <a:prstClr val="black"/>
                </a:solidFill>
                <a:ea typeface="+mj-ea"/>
                <a:cs typeface="+mj-cs"/>
              </a:rPr>
              <a:t> </a:t>
            </a:r>
            <a:r>
              <a:rPr lang="en-GB" sz="2800" u="sng" spc="-120" dirty="0">
                <a:solidFill>
                  <a:prstClr val="black"/>
                </a:solidFill>
                <a:ea typeface="+mj-ea"/>
                <a:cs typeface="+mj-cs"/>
              </a:rPr>
              <a:t>ai</a:t>
            </a:r>
            <a:r>
              <a:rPr lang="en-GB" sz="2800" spc="-120" dirty="0">
                <a:solidFill>
                  <a:prstClr val="black"/>
                </a:solidFill>
                <a:ea typeface="+mj-ea"/>
                <a:cs typeface="+mj-cs"/>
              </a:rPr>
              <a:t> </a:t>
            </a:r>
            <a:r>
              <a:rPr lang="en-GB" sz="2800" u="sng" spc="-120" dirty="0">
                <a:solidFill>
                  <a:prstClr val="black"/>
                </a:solidFill>
                <a:ea typeface="+mj-ea"/>
                <a:cs typeface="+mj-cs"/>
              </a:rPr>
              <a:t>n</a:t>
            </a:r>
            <a:r>
              <a:rPr lang="en-GB" sz="2800" spc="-120" dirty="0">
                <a:solidFill>
                  <a:prstClr val="black"/>
                </a:solidFill>
                <a:ea typeface="+mj-ea"/>
                <a:cs typeface="+mj-cs"/>
              </a:rPr>
              <a:t>       </a:t>
            </a:r>
            <a:r>
              <a:rPr lang="en-GB" sz="2800" u="sng" spc="-120" dirty="0">
                <a:solidFill>
                  <a:prstClr val="black"/>
                </a:solidFill>
                <a:ea typeface="+mj-ea"/>
                <a:cs typeface="+mj-cs"/>
              </a:rPr>
              <a:t>l</a:t>
            </a:r>
            <a:r>
              <a:rPr lang="en-GB" sz="2800" spc="-120" dirty="0">
                <a:solidFill>
                  <a:prstClr val="black"/>
                </a:solidFill>
                <a:ea typeface="+mj-ea"/>
                <a:cs typeface="+mj-cs"/>
              </a:rPr>
              <a:t> </a:t>
            </a:r>
            <a:r>
              <a:rPr lang="en-GB" sz="2800" u="sng" spc="-120" dirty="0" err="1">
                <a:solidFill>
                  <a:prstClr val="black"/>
                </a:solidFill>
                <a:ea typeface="+mj-ea"/>
                <a:cs typeface="+mj-cs"/>
              </a:rPr>
              <a:t>igh</a:t>
            </a:r>
            <a:r>
              <a:rPr lang="en-GB" sz="2800" spc="-120" dirty="0">
                <a:solidFill>
                  <a:prstClr val="black"/>
                </a:solidFill>
                <a:ea typeface="+mj-ea"/>
                <a:cs typeface="+mj-cs"/>
              </a:rPr>
              <a:t> </a:t>
            </a:r>
            <a:r>
              <a:rPr lang="en-GB" sz="2800" u="sng" spc="-120" dirty="0">
                <a:solidFill>
                  <a:prstClr val="black"/>
                </a:solidFill>
                <a:ea typeface="+mj-ea"/>
                <a:cs typeface="+mj-cs"/>
              </a:rPr>
              <a:t>t</a:t>
            </a:r>
            <a:r>
              <a:rPr lang="en-GB" sz="2800" spc="-120" dirty="0">
                <a:solidFill>
                  <a:prstClr val="black"/>
                </a:solidFill>
                <a:ea typeface="+mj-ea"/>
                <a:cs typeface="+mj-cs"/>
              </a:rPr>
              <a:t>       </a:t>
            </a:r>
          </a:p>
          <a:p>
            <a:r>
              <a:rPr lang="en-GB" sz="2800" spc="-120" dirty="0">
                <a:solidFill>
                  <a:prstClr val="black"/>
                </a:solidFill>
                <a:ea typeface="+mj-ea"/>
                <a:cs typeface="+mj-cs"/>
              </a:rPr>
              <a:t>	           </a:t>
            </a:r>
            <a:r>
              <a:rPr lang="en-GB" sz="2800" spc="-120" dirty="0" err="1">
                <a:solidFill>
                  <a:prstClr val="black"/>
                </a:solidFill>
                <a:ea typeface="+mj-ea"/>
                <a:cs typeface="+mj-cs"/>
              </a:rPr>
              <a:t>sand|pit</a:t>
            </a:r>
            <a:r>
              <a:rPr lang="en-GB" sz="2800" spc="-120" dirty="0">
                <a:solidFill>
                  <a:prstClr val="black"/>
                </a:solidFill>
                <a:ea typeface="+mj-ea"/>
                <a:cs typeface="+mj-cs"/>
              </a:rPr>
              <a:t>         </a:t>
            </a:r>
            <a:r>
              <a:rPr lang="en-GB" sz="2800" spc="-120" dirty="0" err="1">
                <a:solidFill>
                  <a:prstClr val="black"/>
                </a:solidFill>
                <a:ea typeface="+mj-ea"/>
                <a:cs typeface="+mj-cs"/>
              </a:rPr>
              <a:t>ca|len|dar</a:t>
            </a:r>
            <a:r>
              <a:rPr lang="en-GB" sz="2800" spc="-120" dirty="0">
                <a:solidFill>
                  <a:prstClr val="black"/>
                </a:solidFill>
                <a:ea typeface="+mj-ea"/>
                <a:cs typeface="+mj-cs"/>
              </a:rPr>
              <a:t>      </a:t>
            </a:r>
            <a:r>
              <a:rPr lang="en-GB" sz="2800" spc="-120" dirty="0" err="1">
                <a:solidFill>
                  <a:prstClr val="black"/>
                </a:solidFill>
                <a:ea typeface="+mj-ea"/>
                <a:cs typeface="+mj-cs"/>
              </a:rPr>
              <a:t>a|cco|mo|date</a:t>
            </a:r>
            <a:r>
              <a:rPr lang="en-GB" sz="2800" spc="-120" dirty="0">
                <a:solidFill>
                  <a:prstClr val="black"/>
                </a:solidFill>
                <a:ea typeface="+mj-ea"/>
                <a:cs typeface="+mj-cs"/>
              </a:rPr>
              <a:t>     </a:t>
            </a:r>
          </a:p>
          <a:p>
            <a:pPr marL="571500" indent="-571500">
              <a:buFont typeface="Arial" panose="020B0604020202020204" pitchFamily="34" charset="0"/>
              <a:buChar char="•"/>
            </a:pPr>
            <a:endParaRPr lang="en-GB" sz="2800" spc="-120" dirty="0">
              <a:solidFill>
                <a:prstClr val="black"/>
              </a:solidFill>
              <a:ea typeface="+mj-ea"/>
              <a:cs typeface="+mj-cs"/>
            </a:endParaRPr>
          </a:p>
          <a:p>
            <a:pPr marL="571500" indent="-571500">
              <a:buFont typeface="Arial" panose="020B0604020202020204" pitchFamily="34" charset="0"/>
              <a:buChar char="•"/>
            </a:pPr>
            <a:r>
              <a:rPr lang="en-GB" sz="2800" spc="-120" dirty="0">
                <a:solidFill>
                  <a:prstClr val="black"/>
                </a:solidFill>
                <a:ea typeface="+mj-ea"/>
                <a:cs typeface="+mj-cs"/>
              </a:rPr>
              <a:t>Encourage your child to “Say the sounds and write the word” as they are writing</a:t>
            </a:r>
          </a:p>
          <a:p>
            <a:endParaRPr lang="en-GB" sz="3300" spc="-120" dirty="0">
              <a:solidFill>
                <a:prstClr val="black"/>
              </a:solidFill>
              <a:ea typeface="+mj-ea"/>
              <a:cs typeface="+mj-cs"/>
            </a:endParaRPr>
          </a:p>
          <a:p>
            <a:endParaRPr lang="en-GB" sz="4000" spc="-120" dirty="0">
              <a:solidFill>
                <a:prstClr val="black"/>
              </a:solidFill>
              <a:ea typeface="+mj-ea"/>
              <a:cs typeface="+mj-cs"/>
            </a:endParaRPr>
          </a:p>
        </p:txBody>
      </p:sp>
    </p:spTree>
    <p:extLst>
      <p:ext uri="{BB962C8B-B14F-4D97-AF65-F5344CB8AC3E}">
        <p14:creationId xmlns:p14="http://schemas.microsoft.com/office/powerpoint/2010/main" val="4083649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73621" y="183099"/>
            <a:ext cx="1764907" cy="1260648"/>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940930" y="80985"/>
            <a:ext cx="10077449" cy="6355586"/>
          </a:xfrm>
          <a:prstGeom prst="rect">
            <a:avLst/>
          </a:prstGeom>
        </p:spPr>
        <p:txBody>
          <a:bodyPr wrap="square">
            <a:spAutoFit/>
          </a:bodyPr>
          <a:lstStyle/>
          <a:p>
            <a:r>
              <a:rPr lang="en-GB" sz="4000" spc="-120" dirty="0">
                <a:solidFill>
                  <a:prstClr val="black"/>
                </a:solidFill>
                <a:ea typeface="+mj-ea"/>
                <a:cs typeface="+mj-cs"/>
              </a:rPr>
              <a:t>How to support your child at home</a:t>
            </a: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endParaRPr lang="en-GB" sz="3000" spc="-120" dirty="0">
              <a:solidFill>
                <a:prstClr val="black"/>
              </a:solidFill>
              <a:ea typeface="+mj-ea"/>
              <a:cs typeface="+mj-cs"/>
            </a:endParaRPr>
          </a:p>
          <a:p>
            <a:pPr marL="571500" indent="-571500">
              <a:buFont typeface="Arial" panose="020B0604020202020204" pitchFamily="34" charset="0"/>
              <a:buChar char="•"/>
            </a:pPr>
            <a:r>
              <a:rPr lang="en-GB" sz="3200" spc="-120" dirty="0">
                <a:solidFill>
                  <a:prstClr val="black"/>
                </a:solidFill>
                <a:ea typeface="+mj-ea"/>
                <a:cs typeface="+mj-cs"/>
              </a:rPr>
              <a:t>If your child makes a mistake, repeat the phrases above and/or point with your finger to the error to see if they can fix it themselves</a:t>
            </a:r>
          </a:p>
          <a:p>
            <a:endParaRPr lang="en-GB" sz="2500" spc="-120" dirty="0">
              <a:solidFill>
                <a:prstClr val="black"/>
              </a:solidFill>
              <a:ea typeface="+mj-ea"/>
              <a:cs typeface="+mj-cs"/>
            </a:endParaRPr>
          </a:p>
          <a:p>
            <a:pPr marL="571500" indent="-571500">
              <a:buFont typeface="Arial" panose="020B0604020202020204" pitchFamily="34" charset="0"/>
              <a:buChar char="•"/>
            </a:pPr>
            <a:r>
              <a:rPr lang="en-GB" sz="3200" spc="-120" dirty="0">
                <a:solidFill>
                  <a:prstClr val="black"/>
                </a:solidFill>
                <a:ea typeface="+mj-ea"/>
                <a:cs typeface="+mj-cs"/>
              </a:rPr>
              <a:t>Aim to practise reading and spellings at least four times a week</a:t>
            </a:r>
          </a:p>
          <a:p>
            <a:pPr marL="571500" indent="-571500">
              <a:buFont typeface="Arial" panose="020B0604020202020204" pitchFamily="34" charset="0"/>
              <a:buChar char="•"/>
            </a:pPr>
            <a:endParaRPr lang="en-GB" sz="3200" spc="-120" dirty="0">
              <a:solidFill>
                <a:prstClr val="black"/>
              </a:solidFill>
              <a:ea typeface="+mj-ea"/>
              <a:cs typeface="+mj-cs"/>
            </a:endParaRPr>
          </a:p>
        </p:txBody>
      </p:sp>
      <p:sp>
        <p:nvSpPr>
          <p:cNvPr id="3" name="Speech Bubble: Oval 2">
            <a:extLst>
              <a:ext uri="{FF2B5EF4-FFF2-40B4-BE49-F238E27FC236}">
                <a16:creationId xmlns:a16="http://schemas.microsoft.com/office/drawing/2014/main" id="{5AFB141D-1D56-472A-8DE5-8B8B464DA61A}"/>
              </a:ext>
            </a:extLst>
          </p:cNvPr>
          <p:cNvSpPr/>
          <p:nvPr/>
        </p:nvSpPr>
        <p:spPr>
          <a:xfrm>
            <a:off x="7139910" y="925272"/>
            <a:ext cx="4147896" cy="1681389"/>
          </a:xfrm>
          <a:prstGeom prst="wedgeEllipseCallout">
            <a:avLst>
              <a:gd name="adj1" fmla="val -41798"/>
              <a:gd name="adj2" fmla="val 54040"/>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spc="-120" dirty="0">
                <a:solidFill>
                  <a:prstClr val="black"/>
                </a:solidFill>
              </a:rPr>
              <a:t>Say the sounds and write the word.</a:t>
            </a:r>
          </a:p>
          <a:p>
            <a:pPr algn="ctr"/>
            <a:endParaRPr lang="en-GB" dirty="0"/>
          </a:p>
        </p:txBody>
      </p:sp>
      <p:sp>
        <p:nvSpPr>
          <p:cNvPr id="6" name="Speech Bubble: Oval 5">
            <a:extLst>
              <a:ext uri="{FF2B5EF4-FFF2-40B4-BE49-F238E27FC236}">
                <a16:creationId xmlns:a16="http://schemas.microsoft.com/office/drawing/2014/main" id="{E1CEC912-A9B7-47EB-965D-DDAC6B338E74}"/>
              </a:ext>
            </a:extLst>
          </p:cNvPr>
          <p:cNvSpPr/>
          <p:nvPr/>
        </p:nvSpPr>
        <p:spPr>
          <a:xfrm>
            <a:off x="2127737" y="925273"/>
            <a:ext cx="4147896" cy="1681389"/>
          </a:xfrm>
          <a:prstGeom prst="wedgeEllipseCallout">
            <a:avLst>
              <a:gd name="adj1" fmla="val 35610"/>
              <a:gd name="adj2" fmla="val 57666"/>
            </a:avLst>
          </a:prstGeom>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spc="-120" dirty="0">
                <a:solidFill>
                  <a:prstClr val="black"/>
                </a:solidFill>
              </a:rPr>
              <a:t>Say the sounds and read the word.</a:t>
            </a:r>
          </a:p>
          <a:p>
            <a:pPr algn="ctr"/>
            <a:endParaRPr lang="en-GB" dirty="0"/>
          </a:p>
        </p:txBody>
      </p:sp>
    </p:spTree>
    <p:extLst>
      <p:ext uri="{BB962C8B-B14F-4D97-AF65-F5344CB8AC3E}">
        <p14:creationId xmlns:p14="http://schemas.microsoft.com/office/powerpoint/2010/main" val="2226889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8207B083-EAC0-A5BB-C369-C9589EC7F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0BBEBD-1297-9FD5-6493-92B64FB68095}"/>
              </a:ext>
            </a:extLst>
          </p:cNvPr>
          <p:cNvSpPr>
            <a:spLocks noGrp="1"/>
          </p:cNvSpPr>
          <p:nvPr>
            <p:ph type="title"/>
          </p:nvPr>
        </p:nvSpPr>
        <p:spPr>
          <a:xfrm>
            <a:off x="614677" y="603504"/>
            <a:ext cx="10872216" cy="1527048"/>
          </a:xfrm>
        </p:spPr>
        <p:txBody>
          <a:bodyPr anchor="b">
            <a:normAutofit/>
          </a:bodyPr>
          <a:lstStyle/>
          <a:p>
            <a:r>
              <a:rPr lang="en-US" dirty="0"/>
              <a:t>Physical Education</a:t>
            </a:r>
          </a:p>
        </p:txBody>
      </p:sp>
      <p:pic>
        <p:nvPicPr>
          <p:cNvPr id="6146" name="Picture 2" descr="PSHE Dance Workshop — School Workshop ...">
            <a:extLst>
              <a:ext uri="{FF2B5EF4-FFF2-40B4-BE49-F238E27FC236}">
                <a16:creationId xmlns:a16="http://schemas.microsoft.com/office/drawing/2014/main" id="{EA1170DE-E4E3-7124-B4C6-84ADF1E4564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4678" y="2441274"/>
            <a:ext cx="5173647" cy="346164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F156223-5CD2-C868-63AC-C14086EE2BC5}"/>
              </a:ext>
            </a:extLst>
          </p:cNvPr>
          <p:cNvSpPr>
            <a:spLocks noGrp="1"/>
          </p:cNvSpPr>
          <p:nvPr>
            <p:ph idx="1"/>
          </p:nvPr>
        </p:nvSpPr>
        <p:spPr>
          <a:xfrm>
            <a:off x="6096000" y="2441273"/>
            <a:ext cx="5385816" cy="3817942"/>
          </a:xfrm>
        </p:spPr>
        <p:txBody>
          <a:bodyPr anchor="t">
            <a:normAutofit fontScale="92500" lnSpcReduction="10000"/>
          </a:bodyPr>
          <a:lstStyle/>
          <a:p>
            <a:pPr>
              <a:lnSpc>
                <a:spcPct val="110000"/>
              </a:lnSpc>
            </a:pPr>
            <a:r>
              <a:rPr lang="en-US" sz="1800" dirty="0"/>
              <a:t>PE kit – must be worn Wednesdays and Fridays</a:t>
            </a:r>
          </a:p>
          <a:p>
            <a:pPr>
              <a:lnSpc>
                <a:spcPct val="110000"/>
              </a:lnSpc>
            </a:pPr>
            <a:r>
              <a:rPr lang="en-US" sz="1800" dirty="0"/>
              <a:t>Kit should be navy shorts/joggers/leggings school hoodie and school white t-shirt</a:t>
            </a:r>
          </a:p>
          <a:p>
            <a:pPr>
              <a:lnSpc>
                <a:spcPct val="110000"/>
              </a:lnSpc>
            </a:pPr>
            <a:r>
              <a:rPr lang="en-US" sz="1800" dirty="0"/>
              <a:t>Earrings - Please do not wear earrings on PE days (or if the child can remove them themselves). Your child will not be able to participate if they have their earrings in. </a:t>
            </a:r>
          </a:p>
          <a:p>
            <a:pPr>
              <a:lnSpc>
                <a:spcPct val="110000"/>
              </a:lnSpc>
            </a:pPr>
            <a:endParaRPr lang="en-US" sz="1800" dirty="0"/>
          </a:p>
          <a:p>
            <a:pPr marL="0" indent="0">
              <a:lnSpc>
                <a:spcPct val="110000"/>
              </a:lnSpc>
              <a:buNone/>
            </a:pPr>
            <a:r>
              <a:rPr lang="en-US" sz="1800" dirty="0"/>
              <a:t>Current areas of focus</a:t>
            </a:r>
          </a:p>
          <a:p>
            <a:pPr>
              <a:lnSpc>
                <a:spcPct val="110000"/>
              </a:lnSpc>
            </a:pPr>
            <a:r>
              <a:rPr lang="en-US" sz="1800" dirty="0"/>
              <a:t>Dance - different ways of moving</a:t>
            </a:r>
          </a:p>
          <a:p>
            <a:pPr>
              <a:lnSpc>
                <a:spcPct val="110000"/>
              </a:lnSpc>
            </a:pPr>
            <a:r>
              <a:rPr lang="en-US" sz="1800" dirty="0"/>
              <a:t>Team games – basic team skills</a:t>
            </a:r>
          </a:p>
        </p:txBody>
      </p:sp>
    </p:spTree>
    <p:extLst>
      <p:ext uri="{BB962C8B-B14F-4D97-AF65-F5344CB8AC3E}">
        <p14:creationId xmlns:p14="http://schemas.microsoft.com/office/powerpoint/2010/main" val="4181994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DAD2F-371E-CD97-D992-490DACC94BCD}"/>
              </a:ext>
            </a:extLst>
          </p:cNvPr>
          <p:cNvSpPr>
            <a:spLocks noGrp="1"/>
          </p:cNvSpPr>
          <p:nvPr>
            <p:ph type="title"/>
          </p:nvPr>
        </p:nvSpPr>
        <p:spPr/>
        <p:txBody>
          <a:bodyPr/>
          <a:lstStyle/>
          <a:p>
            <a:r>
              <a:rPr lang="en-US" dirty="0"/>
              <a:t>Uniform</a:t>
            </a:r>
          </a:p>
        </p:txBody>
      </p:sp>
      <p:sp>
        <p:nvSpPr>
          <p:cNvPr id="3" name="Content Placeholder 2">
            <a:extLst>
              <a:ext uri="{FF2B5EF4-FFF2-40B4-BE49-F238E27FC236}">
                <a16:creationId xmlns:a16="http://schemas.microsoft.com/office/drawing/2014/main" id="{4E6AC9E5-72EE-7693-B7EB-1770B573A099}"/>
              </a:ext>
            </a:extLst>
          </p:cNvPr>
          <p:cNvSpPr>
            <a:spLocks noGrp="1"/>
          </p:cNvSpPr>
          <p:nvPr>
            <p:ph idx="1"/>
          </p:nvPr>
        </p:nvSpPr>
        <p:spPr>
          <a:xfrm>
            <a:off x="612648" y="1157468"/>
            <a:ext cx="10653578" cy="5151892"/>
          </a:xfrm>
        </p:spPr>
        <p:txBody>
          <a:bodyPr>
            <a:normAutofit fontScale="70000" lnSpcReduction="20000"/>
          </a:bodyPr>
          <a:lstStyle/>
          <a:p>
            <a:r>
              <a:rPr lang="en-GB" b="1" dirty="0"/>
              <a:t>Winter Uniform</a:t>
            </a:r>
            <a:endParaRPr lang="en-GB" dirty="0"/>
          </a:p>
          <a:p>
            <a:r>
              <a:rPr lang="en-GB" dirty="0"/>
              <a:t>Grey trousers (formal tailored – not leggings)   OR   Grey pleated skirt or tunic</a:t>
            </a:r>
          </a:p>
          <a:p>
            <a:r>
              <a:rPr lang="en-GB" dirty="0"/>
              <a:t>White shirt/blouse.</a:t>
            </a:r>
          </a:p>
          <a:p>
            <a:r>
              <a:rPr lang="en-GB" dirty="0"/>
              <a:t>Navy cardigan OR jumper with school badge.</a:t>
            </a:r>
          </a:p>
          <a:p>
            <a:r>
              <a:rPr lang="en-GB" dirty="0"/>
              <a:t>Navy and red school tie.</a:t>
            </a:r>
          </a:p>
          <a:p>
            <a:r>
              <a:rPr lang="en-GB" dirty="0"/>
              <a:t>Grey/navy tights or grey/white socks.</a:t>
            </a:r>
          </a:p>
          <a:p>
            <a:r>
              <a:rPr lang="en-GB" dirty="0"/>
              <a:t>Low heeled navy or black shoes (no trainers).</a:t>
            </a:r>
          </a:p>
          <a:p>
            <a:r>
              <a:rPr lang="en-GB" dirty="0"/>
              <a:t>Black or Navy raincoat or anorak.</a:t>
            </a:r>
          </a:p>
          <a:p>
            <a:r>
              <a:rPr lang="en-GB" b="1" dirty="0"/>
              <a:t>Summer Uniform        </a:t>
            </a:r>
            <a:r>
              <a:rPr lang="en-GB" dirty="0"/>
              <a:t>     </a:t>
            </a:r>
          </a:p>
          <a:p>
            <a:r>
              <a:rPr lang="en-GB" dirty="0"/>
              <a:t>White short sleeved shirt OR white short sleeved embroidered polo shirt.</a:t>
            </a:r>
          </a:p>
          <a:p>
            <a:r>
              <a:rPr lang="en-GB" dirty="0"/>
              <a:t>Grey shorts OR Light blue and white gingham dress.</a:t>
            </a:r>
          </a:p>
          <a:p>
            <a:r>
              <a:rPr lang="en-GB" dirty="0"/>
              <a:t>Grey or white socks.</a:t>
            </a:r>
          </a:p>
          <a:p>
            <a:r>
              <a:rPr lang="en-GB" dirty="0"/>
              <a:t>Low heeled black or navy shoes/sandals – not open-toed or open heeled.</a:t>
            </a:r>
          </a:p>
          <a:p>
            <a:endParaRPr lang="en-GB" dirty="0"/>
          </a:p>
          <a:p>
            <a:r>
              <a:rPr lang="en-GB" dirty="0"/>
              <a:t>Can we make sure that we are not wearing any bangles/bracelets or bows.</a:t>
            </a:r>
          </a:p>
          <a:p>
            <a:endParaRPr lang="en-US" dirty="0"/>
          </a:p>
        </p:txBody>
      </p:sp>
    </p:spTree>
    <p:extLst>
      <p:ext uri="{BB962C8B-B14F-4D97-AF65-F5344CB8AC3E}">
        <p14:creationId xmlns:p14="http://schemas.microsoft.com/office/powerpoint/2010/main" val="1638321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703EA9-D1FE-344E-DD8D-FC980ABD4A16}"/>
              </a:ext>
            </a:extLst>
          </p:cNvPr>
          <p:cNvSpPr>
            <a:spLocks noGrp="1"/>
          </p:cNvSpPr>
          <p:nvPr>
            <p:ph type="title"/>
          </p:nvPr>
        </p:nvSpPr>
        <p:spPr>
          <a:xfrm>
            <a:off x="838200" y="365126"/>
            <a:ext cx="10515600" cy="909198"/>
          </a:xfrm>
        </p:spPr>
        <p:txBody>
          <a:bodyPr/>
          <a:lstStyle/>
          <a:p>
            <a:pPr algn="ctr"/>
            <a:r>
              <a:rPr lang="en-GB" dirty="0"/>
              <a:t>Helping to keep our children safe online</a:t>
            </a:r>
          </a:p>
        </p:txBody>
      </p:sp>
      <p:sp>
        <p:nvSpPr>
          <p:cNvPr id="5" name="Content Placeholder 4">
            <a:extLst>
              <a:ext uri="{FF2B5EF4-FFF2-40B4-BE49-F238E27FC236}">
                <a16:creationId xmlns:a16="http://schemas.microsoft.com/office/drawing/2014/main" id="{27672380-240F-C5AE-1267-7B32647F8716}"/>
              </a:ext>
            </a:extLst>
          </p:cNvPr>
          <p:cNvSpPr>
            <a:spLocks noGrp="1"/>
          </p:cNvSpPr>
          <p:nvPr>
            <p:ph idx="1"/>
          </p:nvPr>
        </p:nvSpPr>
        <p:spPr>
          <a:xfrm>
            <a:off x="282102" y="1371600"/>
            <a:ext cx="11780196" cy="5223753"/>
          </a:xfrm>
        </p:spPr>
        <p:txBody>
          <a:bodyPr>
            <a:normAutofit fontScale="85000" lnSpcReduction="20000"/>
          </a:bodyPr>
          <a:lstStyle/>
          <a:p>
            <a:pPr marL="0" indent="0">
              <a:buNone/>
            </a:pPr>
            <a:r>
              <a:rPr lang="en-GB" b="1" dirty="0">
                <a:solidFill>
                  <a:srgbClr val="FF0000"/>
                </a:solidFill>
              </a:rPr>
              <a:t>Reminders:</a:t>
            </a:r>
          </a:p>
          <a:p>
            <a:r>
              <a:rPr lang="en-GB" b="1" dirty="0"/>
              <a:t>Be involved in your child’s online life </a:t>
            </a:r>
            <a:r>
              <a:rPr lang="en-GB" dirty="0"/>
              <a:t>- Consider what parental controls you have in place at home to filter inappropriate content. Do you monitor your child’s online activity? Do you check the privacy settings on tablets, phones, laptops? Are the devices your child uses kept in a communal space in the home so you are aware of what they are accessing?</a:t>
            </a:r>
          </a:p>
          <a:p>
            <a:r>
              <a:rPr lang="en-GB" b="1" dirty="0"/>
              <a:t>Limit your child’s time spent online </a:t>
            </a:r>
            <a:r>
              <a:rPr lang="en-GB" dirty="0"/>
              <a:t>to support the development of healthy habits (especially before going to bed)</a:t>
            </a:r>
          </a:p>
          <a:p>
            <a:r>
              <a:rPr lang="en-GB" dirty="0"/>
              <a:t>Have you talked to your child about </a:t>
            </a:r>
            <a:r>
              <a:rPr lang="en-GB" b="1" dirty="0"/>
              <a:t>what to do if they feel unsafe online</a:t>
            </a:r>
            <a:r>
              <a:rPr lang="en-GB" dirty="0"/>
              <a:t>? Not everyone is who they say they are. </a:t>
            </a:r>
          </a:p>
          <a:p>
            <a:r>
              <a:rPr lang="en-GB" b="1" dirty="0"/>
              <a:t>Are you APP aware? </a:t>
            </a:r>
            <a:r>
              <a:rPr lang="en-GB" dirty="0"/>
              <a:t>- Age restrictions – most social media apps require children to be 13+ to access them. (TikTok, WhatsApp, Instagram, Snapchat, Discord etc)</a:t>
            </a:r>
          </a:p>
          <a:p>
            <a:r>
              <a:rPr lang="en-GB" dirty="0"/>
              <a:t>Only children in Year 6 are permitted to bring a phone to school (if they are walking home). These are handed in to the office for safe keeping during the day. No access to these is permitted whilst in school.</a:t>
            </a:r>
          </a:p>
          <a:p>
            <a:r>
              <a:rPr lang="en-GB" dirty="0"/>
              <a:t>We ask that children </a:t>
            </a:r>
            <a:r>
              <a:rPr lang="en-GB" b="1" dirty="0"/>
              <a:t>do not wear smart watches to school</a:t>
            </a:r>
            <a:r>
              <a:rPr lang="en-GB" dirty="0"/>
              <a:t>. Notifications cause a distraction from their learning and online connectivity could pose a risk to themselves and others when in school. Any smart watch worn to school will be stored in the office, as per mobile phones, and these will then be available to collect at the end of the school day. </a:t>
            </a:r>
          </a:p>
        </p:txBody>
      </p:sp>
    </p:spTree>
    <p:extLst>
      <p:ext uri="{BB962C8B-B14F-4D97-AF65-F5344CB8AC3E}">
        <p14:creationId xmlns:p14="http://schemas.microsoft.com/office/powerpoint/2010/main" val="37399330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3239B9-9046-68DD-BA0A-AC24EDA8E1FA}"/>
              </a:ext>
            </a:extLst>
          </p:cNvPr>
          <p:cNvSpPr>
            <a:spLocks noGrp="1"/>
          </p:cNvSpPr>
          <p:nvPr>
            <p:ph type="title"/>
          </p:nvPr>
        </p:nvSpPr>
        <p:spPr>
          <a:xfrm>
            <a:off x="612648" y="603504"/>
            <a:ext cx="5862396" cy="1527048"/>
          </a:xfrm>
        </p:spPr>
        <p:txBody>
          <a:bodyPr anchor="b">
            <a:normAutofit/>
          </a:bodyPr>
          <a:lstStyle/>
          <a:p>
            <a:r>
              <a:rPr lang="en-US" dirty="0"/>
              <a:t>Ready, Respectful and Safe</a:t>
            </a:r>
          </a:p>
        </p:txBody>
      </p:sp>
      <p:sp>
        <p:nvSpPr>
          <p:cNvPr id="3" name="Content Placeholder 2">
            <a:extLst>
              <a:ext uri="{FF2B5EF4-FFF2-40B4-BE49-F238E27FC236}">
                <a16:creationId xmlns:a16="http://schemas.microsoft.com/office/drawing/2014/main" id="{84ED5208-3C7A-193B-D80E-E9EB68E8065C}"/>
              </a:ext>
            </a:extLst>
          </p:cNvPr>
          <p:cNvSpPr>
            <a:spLocks noGrp="1"/>
          </p:cNvSpPr>
          <p:nvPr>
            <p:ph idx="1"/>
          </p:nvPr>
        </p:nvSpPr>
        <p:spPr>
          <a:xfrm>
            <a:off x="612648" y="2212848"/>
            <a:ext cx="5862396" cy="4096512"/>
          </a:xfrm>
        </p:spPr>
        <p:txBody>
          <a:bodyPr>
            <a:normAutofit fontScale="92500"/>
          </a:bodyPr>
          <a:lstStyle/>
          <a:p>
            <a:r>
              <a:rPr lang="en-US" sz="2400" dirty="0"/>
              <a:t>At St Joseph’s we use the terminology of Ready, Respectful and Safe. We believe that it is vital for children’s learning and well-being to feel safe in school. </a:t>
            </a:r>
          </a:p>
          <a:p>
            <a:r>
              <a:rPr lang="en-US" sz="2400" dirty="0"/>
              <a:t>Smart walking – we encourage children to walk sensibly around school (penguin position) to ensure everybody is safe – including themselves.</a:t>
            </a:r>
          </a:p>
        </p:txBody>
      </p:sp>
      <p:pic>
        <p:nvPicPr>
          <p:cNvPr id="5" name="Picture 4">
            <a:extLst>
              <a:ext uri="{FF2B5EF4-FFF2-40B4-BE49-F238E27FC236}">
                <a16:creationId xmlns:a16="http://schemas.microsoft.com/office/drawing/2014/main" id="{0B57BE90-443D-96DE-5DBB-A86817100C13}"/>
              </a:ext>
            </a:extLst>
          </p:cNvPr>
          <p:cNvPicPr>
            <a:picLocks noChangeAspect="1"/>
          </p:cNvPicPr>
          <p:nvPr/>
        </p:nvPicPr>
        <p:blipFill>
          <a:blip r:embed="rId2"/>
          <a:srcRect l="25376" t="14297" r="25858" b="34123"/>
          <a:stretch/>
        </p:blipFill>
        <p:spPr>
          <a:xfrm>
            <a:off x="7311000" y="373949"/>
            <a:ext cx="4268352" cy="6110102"/>
          </a:xfrm>
          <a:prstGeom prst="rect">
            <a:avLst/>
          </a:prstGeom>
        </p:spPr>
      </p:pic>
    </p:spTree>
    <p:extLst>
      <p:ext uri="{BB962C8B-B14F-4D97-AF65-F5344CB8AC3E}">
        <p14:creationId xmlns:p14="http://schemas.microsoft.com/office/powerpoint/2010/main" val="1570446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B8084-D4FD-5372-3913-E3CD28890638}"/>
              </a:ext>
            </a:extLst>
          </p:cNvPr>
          <p:cNvSpPr>
            <a:spLocks noGrp="1"/>
          </p:cNvSpPr>
          <p:nvPr>
            <p:ph type="title"/>
          </p:nvPr>
        </p:nvSpPr>
        <p:spPr/>
        <p:txBody>
          <a:bodyPr/>
          <a:lstStyle/>
          <a:p>
            <a:r>
              <a:rPr lang="en-US" dirty="0"/>
              <a:t>Positive recognition</a:t>
            </a:r>
          </a:p>
        </p:txBody>
      </p:sp>
      <p:sp>
        <p:nvSpPr>
          <p:cNvPr id="3" name="Content Placeholder 2">
            <a:extLst>
              <a:ext uri="{FF2B5EF4-FFF2-40B4-BE49-F238E27FC236}">
                <a16:creationId xmlns:a16="http://schemas.microsoft.com/office/drawing/2014/main" id="{0C439846-EB1C-9297-BB7A-FDE5DCF03070}"/>
              </a:ext>
            </a:extLst>
          </p:cNvPr>
          <p:cNvSpPr>
            <a:spLocks noGrp="1"/>
          </p:cNvSpPr>
          <p:nvPr>
            <p:ph idx="1"/>
          </p:nvPr>
        </p:nvSpPr>
        <p:spPr/>
        <p:txBody>
          <a:bodyPr>
            <a:normAutofit fontScale="92500" lnSpcReduction="10000"/>
          </a:bodyPr>
          <a:lstStyle/>
          <a:p>
            <a:r>
              <a:rPr lang="en-US" sz="2400" dirty="0"/>
              <a:t>Positive recognition board – children will be placed on the rockets if they have presented respectful, polite </a:t>
            </a:r>
            <a:r>
              <a:rPr lang="en-US" sz="2400" dirty="0" err="1"/>
              <a:t>behaviour</a:t>
            </a:r>
            <a:r>
              <a:rPr lang="en-US" sz="2400" dirty="0"/>
              <a:t> or gone above and beyond in their learning. </a:t>
            </a:r>
          </a:p>
          <a:p>
            <a:r>
              <a:rPr lang="en-US" sz="2400" dirty="0"/>
              <a:t>Positive play postcards – used by midday staff to acknowledge children who are playing kindly, showing respect to others and tidying up the play equipment.</a:t>
            </a:r>
          </a:p>
          <a:p>
            <a:r>
              <a:rPr lang="en-US" sz="2400" dirty="0"/>
              <a:t>Learning characteristics - each week a child from Moses class will be chosen to receive the hand of success if they have demonstrated that specific learning characteristic.</a:t>
            </a:r>
          </a:p>
          <a:p>
            <a:r>
              <a:rPr lang="en-US" sz="2400" dirty="0"/>
              <a:t>Team points – each child is a member of a house- </a:t>
            </a:r>
            <a:r>
              <a:rPr lang="en-US" sz="2400" dirty="0">
                <a:solidFill>
                  <a:srgbClr val="FFFF00"/>
                </a:solidFill>
              </a:rPr>
              <a:t>Constable</a:t>
            </a:r>
            <a:r>
              <a:rPr lang="en-US" sz="2400" dirty="0"/>
              <a:t>, </a:t>
            </a:r>
            <a:r>
              <a:rPr lang="en-US" sz="2400" dirty="0">
                <a:solidFill>
                  <a:srgbClr val="0070C0"/>
                </a:solidFill>
              </a:rPr>
              <a:t>Blake</a:t>
            </a:r>
            <a:r>
              <a:rPr lang="en-US" sz="2400" dirty="0"/>
              <a:t>, </a:t>
            </a:r>
            <a:r>
              <a:rPr lang="en-US" sz="2400" dirty="0">
                <a:solidFill>
                  <a:srgbClr val="FF0000"/>
                </a:solidFill>
              </a:rPr>
              <a:t>Gainsborough</a:t>
            </a:r>
            <a:r>
              <a:rPr lang="en-US" sz="2400" dirty="0"/>
              <a:t> or </a:t>
            </a:r>
            <a:r>
              <a:rPr lang="en-US" sz="2400" dirty="0">
                <a:solidFill>
                  <a:srgbClr val="92D050"/>
                </a:solidFill>
              </a:rPr>
              <a:t>Turner</a:t>
            </a:r>
          </a:p>
          <a:p>
            <a:endParaRPr lang="en-US" dirty="0"/>
          </a:p>
          <a:p>
            <a:endParaRPr lang="en-US" dirty="0"/>
          </a:p>
        </p:txBody>
      </p:sp>
    </p:spTree>
    <p:extLst>
      <p:ext uri="{BB962C8B-B14F-4D97-AF65-F5344CB8AC3E}">
        <p14:creationId xmlns:p14="http://schemas.microsoft.com/office/powerpoint/2010/main" val="990345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20ED8-2660-454C-F641-8BB8EBF23175}"/>
              </a:ext>
            </a:extLst>
          </p:cNvPr>
          <p:cNvSpPr>
            <a:spLocks noGrp="1"/>
          </p:cNvSpPr>
          <p:nvPr>
            <p:ph type="title"/>
          </p:nvPr>
        </p:nvSpPr>
        <p:spPr/>
        <p:txBody>
          <a:bodyPr/>
          <a:lstStyle/>
          <a:p>
            <a:r>
              <a:rPr lang="en-US" dirty="0"/>
              <a:t>Snacks</a:t>
            </a:r>
          </a:p>
        </p:txBody>
      </p:sp>
      <p:sp>
        <p:nvSpPr>
          <p:cNvPr id="3" name="Content Placeholder 2">
            <a:extLst>
              <a:ext uri="{FF2B5EF4-FFF2-40B4-BE49-F238E27FC236}">
                <a16:creationId xmlns:a16="http://schemas.microsoft.com/office/drawing/2014/main" id="{83D7A07A-62EA-A6E7-B8E6-BE34868A0A5B}"/>
              </a:ext>
            </a:extLst>
          </p:cNvPr>
          <p:cNvSpPr>
            <a:spLocks noGrp="1"/>
          </p:cNvSpPr>
          <p:nvPr>
            <p:ph idx="1"/>
          </p:nvPr>
        </p:nvSpPr>
        <p:spPr>
          <a:xfrm>
            <a:off x="504159" y="1421064"/>
            <a:ext cx="10653579" cy="4593828"/>
          </a:xfrm>
        </p:spPr>
        <p:txBody>
          <a:bodyPr>
            <a:normAutofit fontScale="92500" lnSpcReduction="10000"/>
          </a:bodyPr>
          <a:lstStyle/>
          <a:p>
            <a:pPr algn="l" rtl="0" fontAlgn="base">
              <a:buFont typeface="Arial" panose="020B0604020202020204" pitchFamily="34" charset="0"/>
              <a:buChar char="•"/>
            </a:pPr>
            <a:r>
              <a:rPr lang="en-GB" sz="2600" b="0" i="0" u="none" strike="noStrike" dirty="0">
                <a:solidFill>
                  <a:srgbClr val="404040"/>
                </a:solidFill>
                <a:effectLst/>
                <a:latin typeface="+mj-lt"/>
                <a:cs typeface="Calibri" panose="020F0502020204030204" pitchFamily="34" charset="0"/>
              </a:rPr>
              <a:t>Snacks must be healthy. This is fruit, vegetables, cheese </a:t>
            </a:r>
            <a:r>
              <a:rPr lang="en-GB" sz="2600" dirty="0">
                <a:solidFill>
                  <a:srgbClr val="404040"/>
                </a:solidFill>
                <a:latin typeface="+mj-lt"/>
                <a:cs typeface="Calibri" panose="020F0502020204030204" pitchFamily="34" charset="0"/>
              </a:rPr>
              <a:t>chunks</a:t>
            </a:r>
            <a:r>
              <a:rPr lang="en-GB" sz="2600" b="0" i="0" u="none" strike="noStrike" dirty="0">
                <a:solidFill>
                  <a:srgbClr val="404040"/>
                </a:solidFill>
                <a:effectLst/>
                <a:latin typeface="+mj-lt"/>
                <a:cs typeface="Calibri" panose="020F0502020204030204" pitchFamily="34" charset="0"/>
              </a:rPr>
              <a:t> or crackers. Cheese strings, pepperoni, smoothies and cereal bars are not appropriate</a:t>
            </a:r>
          </a:p>
          <a:p>
            <a:pPr algn="l" rtl="0" fontAlgn="base">
              <a:buFont typeface="Arial" panose="020B0604020202020204" pitchFamily="34" charset="0"/>
              <a:buChar char="•"/>
            </a:pPr>
            <a:r>
              <a:rPr lang="en-GB" sz="2600" dirty="0">
                <a:solidFill>
                  <a:srgbClr val="404040"/>
                </a:solidFill>
                <a:latin typeface="+mj-lt"/>
                <a:cs typeface="Calibri" panose="020F0502020204030204" pitchFamily="34" charset="0"/>
              </a:rPr>
              <a:t>No nuts please</a:t>
            </a:r>
            <a:endParaRPr lang="en-GB" sz="2600" b="0" i="0" u="none" strike="noStrike" dirty="0">
              <a:solidFill>
                <a:srgbClr val="404040"/>
              </a:solidFill>
              <a:effectLst/>
              <a:latin typeface="+mj-lt"/>
              <a:cs typeface="Calibri" panose="020F0502020204030204" pitchFamily="34" charset="0"/>
            </a:endParaRPr>
          </a:p>
          <a:p>
            <a:pPr algn="l" rtl="0" fontAlgn="base">
              <a:buFont typeface="Arial" panose="020B0604020202020204" pitchFamily="34" charset="0"/>
              <a:buChar char="•"/>
            </a:pPr>
            <a:r>
              <a:rPr lang="en-GB" sz="2600" dirty="0">
                <a:solidFill>
                  <a:srgbClr val="404040"/>
                </a:solidFill>
                <a:latin typeface="+mj-lt"/>
                <a:cs typeface="Calibri" panose="020F0502020204030204" pitchFamily="34" charset="0"/>
              </a:rPr>
              <a:t>Children are provided with fruit twice a day (snack in morning and afternoon)</a:t>
            </a:r>
            <a:endParaRPr lang="en-GB" sz="2600" b="0" i="0" u="none" strike="noStrike" dirty="0">
              <a:solidFill>
                <a:srgbClr val="404040"/>
              </a:solidFill>
              <a:effectLst/>
              <a:latin typeface="+mj-lt"/>
              <a:cs typeface="Calibri" panose="020F0502020204030204" pitchFamily="34" charset="0"/>
            </a:endParaRPr>
          </a:p>
          <a:p>
            <a:pPr algn="l" rtl="0" fontAlgn="base">
              <a:buFont typeface="Arial" panose="020B0604020202020204" pitchFamily="34" charset="0"/>
              <a:buChar char="•"/>
            </a:pPr>
            <a:r>
              <a:rPr lang="en-GB" sz="2600" b="0" i="0" u="none" strike="noStrike" dirty="0">
                <a:solidFill>
                  <a:srgbClr val="404040"/>
                </a:solidFill>
                <a:effectLst/>
                <a:latin typeface="+mj-lt"/>
                <a:cs typeface="Calibri" panose="020F0502020204030204" pitchFamily="34" charset="0"/>
              </a:rPr>
              <a:t>Water bottles must contain water only. No juice or flavoured water.</a:t>
            </a:r>
          </a:p>
          <a:p>
            <a:pPr algn="l" rtl="0" fontAlgn="base">
              <a:buFont typeface="Arial" panose="020B0604020202020204" pitchFamily="34" charset="0"/>
              <a:buChar char="•"/>
            </a:pPr>
            <a:r>
              <a:rPr lang="en-GB" sz="2600" b="0" i="0" u="none" strike="noStrike" dirty="0">
                <a:solidFill>
                  <a:srgbClr val="404040"/>
                </a:solidFill>
                <a:effectLst/>
                <a:latin typeface="+mj-lt"/>
                <a:cs typeface="Calibri" panose="020F0502020204030204" pitchFamily="34" charset="0"/>
              </a:rPr>
              <a:t>Packed lunches need to contain healthy options (as above)</a:t>
            </a:r>
            <a:endParaRPr lang="en-US" sz="3000" b="0" i="0" dirty="0">
              <a:solidFill>
                <a:srgbClr val="000000"/>
              </a:solidFill>
              <a:effectLst/>
              <a:latin typeface="+mj-lt"/>
              <a:cs typeface="Calibri" panose="020F0502020204030204" pitchFamily="34" charset="0"/>
            </a:endParaRPr>
          </a:p>
          <a:p>
            <a:pPr algn="l" rtl="0" fontAlgn="base">
              <a:buFont typeface="Arial" panose="020B0604020202020204" pitchFamily="34" charset="0"/>
              <a:buChar char="•"/>
            </a:pPr>
            <a:r>
              <a:rPr lang="en-GB" sz="2600" b="0" i="0" u="none" strike="noStrike" dirty="0">
                <a:solidFill>
                  <a:srgbClr val="404040"/>
                </a:solidFill>
                <a:effectLst/>
                <a:latin typeface="+mj-lt"/>
                <a:cs typeface="Calibri" panose="020F0502020204030204" pitchFamily="34" charset="0"/>
              </a:rPr>
              <a:t>School dinners are free to all children in KS1 (Reception-Year 2)</a:t>
            </a:r>
            <a:endParaRPr lang="en-US" sz="3000" b="0" i="0" dirty="0">
              <a:solidFill>
                <a:srgbClr val="000000"/>
              </a:solidFill>
              <a:effectLst/>
              <a:latin typeface="+mj-lt"/>
              <a:cs typeface="Calibri" panose="020F0502020204030204" pitchFamily="34" charset="0"/>
            </a:endParaRPr>
          </a:p>
          <a:p>
            <a:endParaRPr lang="en-US" dirty="0"/>
          </a:p>
        </p:txBody>
      </p:sp>
    </p:spTree>
    <p:extLst>
      <p:ext uri="{BB962C8B-B14F-4D97-AF65-F5344CB8AC3E}">
        <p14:creationId xmlns:p14="http://schemas.microsoft.com/office/powerpoint/2010/main" val="3440856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12A9B-B272-2CCA-E6E1-6B7191B6F489}"/>
              </a:ext>
            </a:extLst>
          </p:cNvPr>
          <p:cNvSpPr>
            <a:spLocks noGrp="1"/>
          </p:cNvSpPr>
          <p:nvPr>
            <p:ph type="title"/>
          </p:nvPr>
        </p:nvSpPr>
        <p:spPr/>
        <p:txBody>
          <a:bodyPr/>
          <a:lstStyle/>
          <a:p>
            <a:r>
              <a:rPr lang="en-US" dirty="0"/>
              <a:t>Extra-curricular activities and opportunities</a:t>
            </a:r>
          </a:p>
        </p:txBody>
      </p:sp>
      <p:sp>
        <p:nvSpPr>
          <p:cNvPr id="3" name="Content Placeholder 2">
            <a:extLst>
              <a:ext uri="{FF2B5EF4-FFF2-40B4-BE49-F238E27FC236}">
                <a16:creationId xmlns:a16="http://schemas.microsoft.com/office/drawing/2014/main" id="{08FA39AC-7D24-BE7A-B4B8-7948430A9EE6}"/>
              </a:ext>
            </a:extLst>
          </p:cNvPr>
          <p:cNvSpPr>
            <a:spLocks noGrp="1"/>
          </p:cNvSpPr>
          <p:nvPr>
            <p:ph idx="1"/>
          </p:nvPr>
        </p:nvSpPr>
        <p:spPr/>
        <p:txBody>
          <a:bodyPr>
            <a:normAutofit/>
          </a:bodyPr>
          <a:lstStyle/>
          <a:p>
            <a:pPr marL="0" indent="0" algn="l">
              <a:buNone/>
            </a:pPr>
            <a:r>
              <a:rPr lang="en-GB" sz="1800" b="0" i="0" u="none" strike="noStrike" dirty="0">
                <a:solidFill>
                  <a:srgbClr val="000000"/>
                </a:solidFill>
                <a:effectLst/>
                <a:latin typeface="+mj-lt"/>
              </a:rPr>
              <a:t>For Year 1 there is:</a:t>
            </a:r>
          </a:p>
          <a:p>
            <a:pPr algn="l">
              <a:buFont typeface="Arial" panose="020B0604020202020204" pitchFamily="34" charset="0"/>
              <a:buChar char="•"/>
            </a:pPr>
            <a:r>
              <a:rPr lang="en-GB" sz="1800" b="0" i="0" u="none" strike="noStrike" dirty="0">
                <a:solidFill>
                  <a:srgbClr val="000000"/>
                </a:solidFill>
                <a:effectLst/>
                <a:latin typeface="+mj-lt"/>
              </a:rPr>
              <a:t>Monday - dance with Maxim sport in the hall (finished 4.20pm - playground gate pick up)</a:t>
            </a:r>
          </a:p>
          <a:p>
            <a:pPr algn="l">
              <a:buFont typeface="Arial" panose="020B0604020202020204" pitchFamily="34" charset="0"/>
              <a:buChar char="•"/>
            </a:pPr>
            <a:r>
              <a:rPr lang="en-GB" sz="1800" b="0" i="0" u="none" strike="noStrike" dirty="0">
                <a:solidFill>
                  <a:srgbClr val="000000"/>
                </a:solidFill>
                <a:effectLst/>
                <a:latin typeface="+mj-lt"/>
              </a:rPr>
              <a:t>Tuesday - dodgeball with Maxim sports in the hall for year 1 -3 (finishes at 4.20pm - playground gate pick up)  &amp; Science club with Dr Rawlins - 12 pupils enrolled - (finished at 4.30pm and pick from the school front office door) . </a:t>
            </a:r>
          </a:p>
          <a:p>
            <a:pPr algn="l">
              <a:buFont typeface="Arial" panose="020B0604020202020204" pitchFamily="34" charset="0"/>
              <a:buChar char="•"/>
            </a:pPr>
            <a:r>
              <a:rPr lang="en-GB" sz="1800" b="0" i="0" u="none" strike="noStrike" dirty="0">
                <a:solidFill>
                  <a:srgbClr val="000000"/>
                </a:solidFill>
                <a:effectLst/>
                <a:latin typeface="+mj-lt"/>
              </a:rPr>
              <a:t>Wednesday - gymnastics with S4sports in the hall for year 1-6 (finishes at 4.30 pm and pick up at playground gate)  &amp; Art club with Mrs Barter and Miss Fitzpatrick - 12 enrolled (finishes at 4.30pm and pick up at school office front door). </a:t>
            </a:r>
          </a:p>
          <a:p>
            <a:endParaRPr lang="en-US" dirty="0"/>
          </a:p>
        </p:txBody>
      </p:sp>
    </p:spTree>
    <p:extLst>
      <p:ext uri="{BB962C8B-B14F-4D97-AF65-F5344CB8AC3E}">
        <p14:creationId xmlns:p14="http://schemas.microsoft.com/office/powerpoint/2010/main" val="42247517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6B0703-AF7F-0201-4F0E-95990C376D77}"/>
              </a:ext>
            </a:extLst>
          </p:cNvPr>
          <p:cNvSpPr>
            <a:spLocks noGrp="1"/>
          </p:cNvSpPr>
          <p:nvPr>
            <p:ph type="title"/>
          </p:nvPr>
        </p:nvSpPr>
        <p:spPr>
          <a:xfrm>
            <a:off x="371500" y="0"/>
            <a:ext cx="5916169" cy="1527048"/>
          </a:xfrm>
        </p:spPr>
        <p:txBody>
          <a:bodyPr anchor="b">
            <a:normAutofit/>
          </a:bodyPr>
          <a:lstStyle/>
          <a:p>
            <a:r>
              <a:rPr lang="en-US" dirty="0"/>
              <a:t>Other information</a:t>
            </a:r>
          </a:p>
        </p:txBody>
      </p:sp>
      <p:sp>
        <p:nvSpPr>
          <p:cNvPr id="13" name="Content Placeholder 2">
            <a:extLst>
              <a:ext uri="{FF2B5EF4-FFF2-40B4-BE49-F238E27FC236}">
                <a16:creationId xmlns:a16="http://schemas.microsoft.com/office/drawing/2014/main" id="{E72D3B2F-FCDB-A702-F6BA-D091C83AC3EC}"/>
              </a:ext>
            </a:extLst>
          </p:cNvPr>
          <p:cNvSpPr>
            <a:spLocks noGrp="1"/>
          </p:cNvSpPr>
          <p:nvPr>
            <p:ph idx="1"/>
          </p:nvPr>
        </p:nvSpPr>
        <p:spPr>
          <a:xfrm>
            <a:off x="454682" y="1948620"/>
            <a:ext cx="4094169" cy="4095078"/>
          </a:xfrm>
        </p:spPr>
        <p:txBody>
          <a:bodyPr>
            <a:normAutofit/>
          </a:bodyPr>
          <a:lstStyle/>
          <a:p>
            <a:r>
              <a:rPr lang="en-US" sz="1800" dirty="0"/>
              <a:t>Learning overviews- once a week containing information about the following week</a:t>
            </a:r>
          </a:p>
          <a:p>
            <a:endParaRPr lang="en-US" sz="1800" dirty="0"/>
          </a:p>
          <a:p>
            <a:r>
              <a:rPr lang="en-US" sz="1800" dirty="0"/>
              <a:t>Half termly overview- outlining what we will be covering in each subject</a:t>
            </a:r>
          </a:p>
        </p:txBody>
      </p:sp>
      <p:pic>
        <p:nvPicPr>
          <p:cNvPr id="3" name="Picture 2">
            <a:extLst>
              <a:ext uri="{FF2B5EF4-FFF2-40B4-BE49-F238E27FC236}">
                <a16:creationId xmlns:a16="http://schemas.microsoft.com/office/drawing/2014/main" id="{4169C4A0-4006-44C1-B112-59160DB7DC69}"/>
              </a:ext>
            </a:extLst>
          </p:cNvPr>
          <p:cNvPicPr>
            <a:picLocks noChangeAspect="1"/>
          </p:cNvPicPr>
          <p:nvPr/>
        </p:nvPicPr>
        <p:blipFill>
          <a:blip r:embed="rId2"/>
          <a:stretch>
            <a:fillRect/>
          </a:stretch>
        </p:blipFill>
        <p:spPr>
          <a:xfrm>
            <a:off x="5100432" y="1527048"/>
            <a:ext cx="3266045" cy="4479322"/>
          </a:xfrm>
          <a:prstGeom prst="rect">
            <a:avLst/>
          </a:prstGeom>
        </p:spPr>
      </p:pic>
      <p:pic>
        <p:nvPicPr>
          <p:cNvPr id="4" name="Picture 3">
            <a:extLst>
              <a:ext uri="{FF2B5EF4-FFF2-40B4-BE49-F238E27FC236}">
                <a16:creationId xmlns:a16="http://schemas.microsoft.com/office/drawing/2014/main" id="{FB48DFE5-C1B4-4754-A3EC-00C4CE28A7D1}"/>
              </a:ext>
            </a:extLst>
          </p:cNvPr>
          <p:cNvPicPr>
            <a:picLocks noChangeAspect="1"/>
          </p:cNvPicPr>
          <p:nvPr/>
        </p:nvPicPr>
        <p:blipFill>
          <a:blip r:embed="rId3"/>
          <a:stretch>
            <a:fillRect/>
          </a:stretch>
        </p:blipFill>
        <p:spPr>
          <a:xfrm>
            <a:off x="8366477" y="1684196"/>
            <a:ext cx="3522329" cy="4359502"/>
          </a:xfrm>
          <a:prstGeom prst="rect">
            <a:avLst/>
          </a:prstGeom>
        </p:spPr>
      </p:pic>
    </p:spTree>
    <p:extLst>
      <p:ext uri="{BB962C8B-B14F-4D97-AF65-F5344CB8AC3E}">
        <p14:creationId xmlns:p14="http://schemas.microsoft.com/office/powerpoint/2010/main" val="40525835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DA9942F-A18C-9E9D-BF08-9291C54E1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A2301-2A95-E33E-5F85-64B914FB6CFF}"/>
              </a:ext>
            </a:extLst>
          </p:cNvPr>
          <p:cNvSpPr>
            <a:spLocks noGrp="1"/>
          </p:cNvSpPr>
          <p:nvPr>
            <p:ph type="title"/>
          </p:nvPr>
        </p:nvSpPr>
        <p:spPr>
          <a:xfrm>
            <a:off x="2809809" y="353681"/>
            <a:ext cx="6572382" cy="974310"/>
          </a:xfrm>
        </p:spPr>
        <p:txBody>
          <a:bodyPr vert="horz" lIns="91440" tIns="45720" rIns="91440" bIns="45720" rtlCol="0" anchor="b">
            <a:normAutofit/>
          </a:bodyPr>
          <a:lstStyle/>
          <a:p>
            <a:pPr algn="ctr"/>
            <a:r>
              <a:rPr lang="en-US" sz="3100" dirty="0"/>
              <a:t>Thank you for your time </a:t>
            </a:r>
            <a:r>
              <a:rPr lang="en-US" sz="3100" dirty="0">
                <a:sym typeface="Wingdings" pitchFamily="2" charset="2"/>
              </a:rPr>
              <a:t></a:t>
            </a:r>
            <a:br>
              <a:rPr lang="en-US" sz="3100" dirty="0"/>
            </a:br>
            <a:r>
              <a:rPr lang="en-US" sz="3100" dirty="0"/>
              <a:t>Any questions?</a:t>
            </a:r>
          </a:p>
        </p:txBody>
      </p:sp>
      <p:pic>
        <p:nvPicPr>
          <p:cNvPr id="12" name="Graphic 11" descr="Help">
            <a:extLst>
              <a:ext uri="{FF2B5EF4-FFF2-40B4-BE49-F238E27FC236}">
                <a16:creationId xmlns:a16="http://schemas.microsoft.com/office/drawing/2014/main" id="{EFBA1A4C-1CE6-8E59-4D17-D522DC5ADF4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30769" y="1429352"/>
            <a:ext cx="4330461" cy="4330461"/>
          </a:xfrm>
          <a:prstGeom prst="rect">
            <a:avLst/>
          </a:prstGeom>
        </p:spPr>
      </p:pic>
    </p:spTree>
    <p:extLst>
      <p:ext uri="{BB962C8B-B14F-4D97-AF65-F5344CB8AC3E}">
        <p14:creationId xmlns:p14="http://schemas.microsoft.com/office/powerpoint/2010/main" val="3655910516"/>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3B03853D2C2343817A3CAF76C3F44E" ma:contentTypeVersion="19" ma:contentTypeDescription="Create a new document." ma:contentTypeScope="" ma:versionID="1f48814cdc70f6b80a010689bc87585b">
  <xsd:schema xmlns:xsd="http://www.w3.org/2001/XMLSchema" xmlns:xs="http://www.w3.org/2001/XMLSchema" xmlns:p="http://schemas.microsoft.com/office/2006/metadata/properties" xmlns:ns2="d2e2b784-a877-443a-a0e2-ca9eda60e454" xmlns:ns3="10758542-9e74-4ecd-8f9f-d8d46ce4c814" xmlns:ns4="b9299d56-876c-4ecb-9682-f84e52ecdcb8" targetNamespace="http://schemas.microsoft.com/office/2006/metadata/properties" ma:root="true" ma:fieldsID="65a582f3c5af9011ff436222870a8167" ns2:_="" ns3:_="" ns4:_="">
    <xsd:import namespace="d2e2b784-a877-443a-a0e2-ca9eda60e454"/>
    <xsd:import namespace="10758542-9e74-4ecd-8f9f-d8d46ce4c814"/>
    <xsd:import namespace="b9299d56-876c-4ecb-9682-f84e52ecdcb8"/>
    <xsd:element name="properties">
      <xsd:complexType>
        <xsd:sequence>
          <xsd:element name="documentManagement">
            <xsd:complexType>
              <xsd:all>
                <xsd:element ref="ns2:MediaServiceMetadata" minOccurs="0"/>
                <xsd:element ref="ns2:MediaServiceFastMetadata"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4:SharedWithUsers" minOccurs="0"/>
                <xsd:element ref="ns4: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e2b784-a877-443a-a0e2-ca9eda60e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865f699-3a26-42c2-884c-b811714b674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758542-9e74-4ecd-8f9f-d8d46ce4c81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4d927b1c-ee01-475e-8d85-a38be657a270}" ma:internalName="TaxCatchAll" ma:showField="CatchAllData" ma:web="10758542-9e74-4ecd-8f9f-d8d46ce4c8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9299d56-876c-4ecb-9682-f84e52ecdc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2e2b784-a877-443a-a0e2-ca9eda60e454">
      <Terms xmlns="http://schemas.microsoft.com/office/infopath/2007/PartnerControls"/>
    </lcf76f155ced4ddcb4097134ff3c332f>
    <TaxCatchAll xmlns="10758542-9e74-4ecd-8f9f-d8d46ce4c814" xsi:nil="true"/>
  </documentManagement>
</p:properties>
</file>

<file path=customXml/itemProps1.xml><?xml version="1.0" encoding="utf-8"?>
<ds:datastoreItem xmlns:ds="http://schemas.openxmlformats.org/officeDocument/2006/customXml" ds:itemID="{A24D2184-99B4-4269-9EA2-819ECBFFC1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e2b784-a877-443a-a0e2-ca9eda60e454"/>
    <ds:schemaRef ds:uri="10758542-9e74-4ecd-8f9f-d8d46ce4c814"/>
    <ds:schemaRef ds:uri="b9299d56-876c-4ecb-9682-f84e52ecdc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F815B-03BE-4E54-8B5B-000FD5E66D97}">
  <ds:schemaRefs>
    <ds:schemaRef ds:uri="http://schemas.microsoft.com/sharepoint/v3/contenttype/forms"/>
  </ds:schemaRefs>
</ds:datastoreItem>
</file>

<file path=customXml/itemProps3.xml><?xml version="1.0" encoding="utf-8"?>
<ds:datastoreItem xmlns:ds="http://schemas.openxmlformats.org/officeDocument/2006/customXml" ds:itemID="{537791C1-0BF3-4E2D-BE3D-E97EEE5F1B44}">
  <ds:schemaRefs>
    <ds:schemaRef ds:uri="http://purl.org/dc/dcmitype/"/>
    <ds:schemaRef ds:uri="http://schemas.microsoft.com/office/infopath/2007/PartnerControls"/>
    <ds:schemaRef ds:uri="http://schemas.microsoft.com/office/2006/documentManagement/types"/>
    <ds:schemaRef ds:uri="http://purl.org/dc/elements/1.1/"/>
    <ds:schemaRef ds:uri="http://www.w3.org/XML/1998/namespace"/>
    <ds:schemaRef ds:uri="http://schemas.microsoft.com/office/2006/metadata/properties"/>
    <ds:schemaRef ds:uri="http://schemas.openxmlformats.org/package/2006/metadata/core-properties"/>
    <ds:schemaRef ds:uri="d2e2b784-a877-443a-a0e2-ca9eda60e454"/>
    <ds:schemaRef ds:uri="b9299d56-876c-4ecb-9682-f84e52ecdcb8"/>
    <ds:schemaRef ds:uri="10758542-9e74-4ecd-8f9f-d8d46ce4c814"/>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513</TotalTime>
  <Words>1615</Words>
  <Application>Microsoft Office PowerPoint</Application>
  <PresentationFormat>Widescreen</PresentationFormat>
  <Paragraphs>157</Paragraphs>
  <Slides>25</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Neue Haas Grotesk Text Pro</vt:lpstr>
      <vt:lpstr>Wingdings</vt:lpstr>
      <vt:lpstr>VanillaVTI</vt:lpstr>
      <vt:lpstr> Moses Class Welcome Meeting 2025</vt:lpstr>
      <vt:lpstr>Teaching staff</vt:lpstr>
      <vt:lpstr>Drop off and pick up</vt:lpstr>
      <vt:lpstr>Daily routine </vt:lpstr>
      <vt:lpstr>Autumn Curriculum</vt:lpstr>
      <vt:lpstr>Your child’s learning</vt:lpstr>
      <vt:lpstr>Online Maths Programmes</vt:lpstr>
      <vt:lpstr>PowerPoint Presentation</vt:lpstr>
      <vt:lpstr>PowerPoint Presentation</vt:lpstr>
      <vt:lpstr>PowerPoint Presentation</vt:lpstr>
      <vt:lpstr>PowerPoint Presentation</vt:lpstr>
      <vt:lpstr>Kinetic letters- Handwriting scheme</vt:lpstr>
      <vt:lpstr>PowerPoint Presentation</vt:lpstr>
      <vt:lpstr>PowerPoint Presentation</vt:lpstr>
      <vt:lpstr>PowerPoint Presentation</vt:lpstr>
      <vt:lpstr>PowerPoint Presentation</vt:lpstr>
      <vt:lpstr>Physical Education</vt:lpstr>
      <vt:lpstr>Uniform</vt:lpstr>
      <vt:lpstr>Helping to keep our children safe online</vt:lpstr>
      <vt:lpstr>Ready, Respectful and Safe</vt:lpstr>
      <vt:lpstr>Positive recognition</vt:lpstr>
      <vt:lpstr>Snacks</vt:lpstr>
      <vt:lpstr>Extra-curricular activities and opportunities</vt:lpstr>
      <vt:lpstr>Other information</vt:lpstr>
      <vt:lpstr>Thank you for your time 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Moses Class Welcome Meeting 2025</dc:title>
  <dc:creator>Alanah Jackson</dc:creator>
  <cp:lastModifiedBy>Patrick, Liza</cp:lastModifiedBy>
  <cp:revision>25</cp:revision>
  <dcterms:created xsi:type="dcterms:W3CDTF">2025-09-09T18:53:05Z</dcterms:created>
  <dcterms:modified xsi:type="dcterms:W3CDTF">2025-10-03T10:13:52Z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0x010100CC3B03853D2C2343817A3CAF76C3F44E</vt:lpwstr>
  </property>
  <property fmtid="{D5CDD505-2E9C-101B-9397-08002B2CF9AE}" pid="3" name="MediaServiceImageTags">
    <vt:lpwstr/>
  </property>
</Properties>
</file>