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5" r:id="rId4"/>
  </p:sldMasterIdLst>
  <p:notesMasterIdLst>
    <p:notesMasterId r:id="rId29"/>
  </p:notesMasterIdLst>
  <p:sldIdLst>
    <p:sldId id="256" r:id="rId5"/>
    <p:sldId id="312" r:id="rId6"/>
    <p:sldId id="294" r:id="rId7"/>
    <p:sldId id="313" r:id="rId8"/>
    <p:sldId id="287" r:id="rId9"/>
    <p:sldId id="292" r:id="rId10"/>
    <p:sldId id="290" r:id="rId11"/>
    <p:sldId id="289" r:id="rId12"/>
    <p:sldId id="288" r:id="rId13"/>
    <p:sldId id="304" r:id="rId14"/>
    <p:sldId id="305" r:id="rId15"/>
    <p:sldId id="301" r:id="rId16"/>
    <p:sldId id="295" r:id="rId17"/>
    <p:sldId id="311" r:id="rId18"/>
    <p:sldId id="296" r:id="rId19"/>
    <p:sldId id="297" r:id="rId20"/>
    <p:sldId id="302" r:id="rId21"/>
    <p:sldId id="306" r:id="rId22"/>
    <p:sldId id="307" r:id="rId23"/>
    <p:sldId id="308" r:id="rId24"/>
    <p:sldId id="309" r:id="rId25"/>
    <p:sldId id="310" r:id="rId26"/>
    <p:sldId id="314" r:id="rId27"/>
    <p:sldId id="284" r:id="rId2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15"/>
    <p:restoredTop sz="94694"/>
  </p:normalViewPr>
  <p:slideViewPr>
    <p:cSldViewPr>
      <p:cViewPr varScale="1">
        <p:scale>
          <a:sx n="106" d="100"/>
          <a:sy n="106" d="100"/>
        </p:scale>
        <p:origin x="1854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presProps" Target="presProps.xml"/><Relationship Id="rId8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9D7E9F-8A00-4FC4-B5F8-D32C19A7057B}" type="datetimeFigureOut">
              <a:rPr lang="en-US" smtClean="0"/>
              <a:pPr/>
              <a:t>10/3/2025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D3D8CB-A175-4F35-AD67-71F4BA2C144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82580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D3D8CB-A175-4F35-AD67-71F4BA2C1446}" type="slidenum">
              <a:rPr lang="en-GB" smtClean="0"/>
              <a:pPr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55253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B3359C-1932-2C99-F688-3EAEFE539B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8B25359-D0A9-4BCA-394B-4C3DE544FA9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13DFE2C-219D-05D2-13F4-B8A7B30FAF0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59B278B-49E8-8FF0-A1F2-1103B9CCD2E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D3D8CB-A175-4F35-AD67-71F4BA2C1446}" type="slidenum">
              <a:rPr lang="en-GB" smtClean="0"/>
              <a:pPr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74360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2CBB02-02E6-30BC-3C1C-5DC34E9BBC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5318CDB-8A61-E7E4-BEBA-B00155B5A5D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6CD89D8-F194-CAD0-07A7-7E732260CE8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192A440-EA05-52BC-B2A0-3009526EAE4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D3D8CB-A175-4F35-AD67-71F4BA2C1446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647000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D3D8CB-A175-4F35-AD67-71F4BA2C1446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58912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Talk about earrings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Only have kit on days for PE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what days, still some places in clubs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D3D8CB-A175-4F35-AD67-71F4BA2C1446}" type="slidenum">
              <a:rPr lang="en-GB" smtClean="0"/>
              <a:pPr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40671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243100-983D-C0CC-B421-05B9AECD6A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73F2DE5-BF68-EE43-2A99-8EFF0379899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172C82B-BC6F-BBC8-5FDF-35B54883B49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Self / peer</a:t>
            </a:r>
            <a:r>
              <a:rPr lang="en-US" baseline="0" dirty="0"/>
              <a:t> assessment </a:t>
            </a:r>
            <a:r>
              <a:rPr lang="mr-IN" baseline="0" dirty="0"/>
              <a:t>–</a:t>
            </a:r>
            <a:r>
              <a:rPr lang="en-US" baseline="0" dirty="0"/>
              <a:t> how it works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639833F-D5D6-E84B-9F43-36E42C65F00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D3D8CB-A175-4F35-AD67-71F4BA2C1446}" type="slidenum">
              <a:rPr lang="en-GB" smtClean="0"/>
              <a:pPr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14211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Self / peer</a:t>
            </a:r>
            <a:r>
              <a:rPr lang="en-US" baseline="0" dirty="0"/>
              <a:t> assessment </a:t>
            </a:r>
            <a:r>
              <a:rPr lang="mr-IN" baseline="0" dirty="0"/>
              <a:t>–</a:t>
            </a:r>
            <a:r>
              <a:rPr lang="en-US" baseline="0" dirty="0"/>
              <a:t> how it works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D3D8CB-A175-4F35-AD67-71F4BA2C1446}" type="slidenum">
              <a:rPr lang="en-GB" smtClean="0"/>
              <a:pPr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06153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ireframeOverlay-Home.png"/>
          <p:cNvPicPr>
            <a:picLocks noChangeAspect="1"/>
          </p:cNvPicPr>
          <p:nvPr/>
        </p:nvPicPr>
        <p:blipFill>
          <a:blip r:embed="rId2"/>
          <a:srcRect t="-93973"/>
          <a:stretch>
            <a:fillRect/>
          </a:stretch>
        </p:blipFill>
        <p:spPr>
          <a:xfrm>
            <a:off x="179294" y="1183341"/>
            <a:ext cx="8787384" cy="5276725"/>
          </a:xfrm>
          <a:prstGeom prst="rect">
            <a:avLst/>
          </a:prstGeom>
          <a:gradFill>
            <a:gsLst>
              <a:gs pos="0">
                <a:schemeClr val="tx2"/>
              </a:gs>
              <a:gs pos="100000">
                <a:schemeClr val="bg2"/>
              </a:gs>
            </a:gsLst>
            <a:lin ang="5400000" scaled="0"/>
          </a:gradFill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17513" y="2168338"/>
            <a:ext cx="8307387" cy="1619250"/>
          </a:xfrm>
        </p:spPr>
        <p:txBody>
          <a:bodyPr/>
          <a:lstStyle>
            <a:lvl1pPr algn="ctr">
              <a:defRPr sz="4800"/>
            </a:lvl1pPr>
          </a:lstStyle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17513" y="3810000"/>
            <a:ext cx="8307387" cy="753036"/>
          </a:xfrm>
        </p:spPr>
        <p:txBody>
          <a:bodyPr>
            <a:normAutofit/>
          </a:bodyPr>
          <a:lstStyle>
            <a:lvl1pPr marL="0" indent="0" algn="ctr">
              <a:spcBef>
                <a:spcPts val="300"/>
              </a:spcBef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20D32-75B5-400B-BBEC-D21AB9070492}" type="datetimeFigureOut">
              <a:rPr lang="en-US" smtClean="0"/>
              <a:pPr/>
              <a:t>10/3/2025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" name="Picture 7" descr="DirectionalButtons-RightOnly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22266" y="533400"/>
            <a:ext cx="752475" cy="352425"/>
          </a:xfrm>
          <a:prstGeom prst="rect">
            <a:avLst/>
          </a:prstGeom>
        </p:spPr>
      </p:pic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382000" y="1219200"/>
            <a:ext cx="533400" cy="365125"/>
          </a:xfrm>
        </p:spPr>
        <p:txBody>
          <a:bodyPr/>
          <a:lstStyle/>
          <a:p>
            <a:fld id="{F8BB780E-CF7D-4BDD-BD9D-7401584461C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ireframeOverlay-Content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294" y="1179576"/>
            <a:ext cx="8787384" cy="1440702"/>
          </a:xfrm>
          <a:prstGeom prst="rect">
            <a:avLst/>
          </a:prstGeom>
          <a:gradFill>
            <a:gsLst>
              <a:gs pos="0">
                <a:schemeClr val="tx2"/>
              </a:gs>
              <a:gs pos="100000">
                <a:schemeClr val="bg2"/>
              </a:gs>
            </a:gsLst>
            <a:lin ang="5400000" scaled="0"/>
          </a:gradFill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5925" y="2756646"/>
            <a:ext cx="8308975" cy="349175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20D32-75B5-400B-BBEC-D21AB9070492}" type="datetimeFigureOut">
              <a:rPr lang="en-US" smtClean="0"/>
              <a:pPr/>
              <a:t>10/3/2025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B780E-CF7D-4BDD-BD9D-7401584461C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, Alt.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wireframeOverlay-TCFull.png"/>
          <p:cNvPicPr>
            <a:picLocks noChangeAspect="1"/>
          </p:cNvPicPr>
          <p:nvPr/>
        </p:nvPicPr>
        <p:blipFill>
          <a:blip r:embed="rId2"/>
          <a:srcRect l="-198711"/>
          <a:stretch>
            <a:fillRect/>
          </a:stretch>
        </p:blipFill>
        <p:spPr>
          <a:xfrm>
            <a:off x="177999" y="1179576"/>
            <a:ext cx="8788373" cy="5276088"/>
          </a:xfrm>
          <a:prstGeom prst="rect">
            <a:avLst/>
          </a:prstGeom>
          <a:gradFill>
            <a:gsLst>
              <a:gs pos="0">
                <a:schemeClr val="bg2"/>
              </a:gs>
              <a:gs pos="100000">
                <a:schemeClr val="tx2"/>
              </a:gs>
            </a:gsLst>
            <a:lin ang="5400000" scaled="0"/>
          </a:gradFill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ClrTx/>
              <a:defRPr>
                <a:solidFill>
                  <a:schemeClr val="bg1"/>
                </a:solidFill>
              </a:defRPr>
            </a:lvl1pPr>
            <a:lvl2pPr>
              <a:buClr>
                <a:schemeClr val="bg1">
                  <a:lumMod val="75000"/>
                </a:schemeClr>
              </a:buClr>
              <a:defRPr>
                <a:solidFill>
                  <a:schemeClr val="bg1"/>
                </a:solidFill>
              </a:defRPr>
            </a:lvl2pPr>
            <a:lvl3pPr>
              <a:buClrTx/>
              <a:defRPr>
                <a:solidFill>
                  <a:schemeClr val="bg1"/>
                </a:solidFill>
              </a:defRPr>
            </a:lvl3pPr>
            <a:lvl4pPr>
              <a:buClr>
                <a:schemeClr val="bg1">
                  <a:lumMod val="75000"/>
                </a:schemeClr>
              </a:buClr>
              <a:defRPr>
                <a:solidFill>
                  <a:schemeClr val="bg1"/>
                </a:solidFill>
              </a:defRPr>
            </a:lvl4pPr>
            <a:lvl5pPr>
              <a:buClrTx/>
              <a:defRPr>
                <a:solidFill>
                  <a:schemeClr val="bg1"/>
                </a:solidFill>
              </a:defRPr>
            </a:lvl5pPr>
            <a:lvl6pPr>
              <a:buClr>
                <a:schemeClr val="bg1">
                  <a:lumMod val="75000"/>
                </a:schemeClr>
              </a:buClr>
              <a:defRPr lang="en-US" sz="18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6pPr>
            <a:lvl7pPr>
              <a:buClr>
                <a:schemeClr val="bg1"/>
              </a:buClr>
              <a:defRPr lang="en-US" sz="18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7pPr>
            <a:lvl8pPr>
              <a:buClr>
                <a:schemeClr val="bg1">
                  <a:lumMod val="75000"/>
                </a:schemeClr>
              </a:buClr>
              <a:defRPr lang="en-US" sz="18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8pPr>
            <a:lvl9pPr>
              <a:buClr>
                <a:schemeClr val="bg1"/>
              </a:buClr>
              <a:defRPr sz="1800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20D32-75B5-400B-BBEC-D21AB9070492}" type="datetimeFigureOut">
              <a:rPr lang="en-US" smtClean="0"/>
              <a:pPr/>
              <a:t>10/3/2025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B780E-CF7D-4BDD-BD9D-7401584461C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ireframeOverlay-SectionH.png"/>
          <p:cNvPicPr>
            <a:picLocks noChangeAspect="1"/>
          </p:cNvPicPr>
          <p:nvPr/>
        </p:nvPicPr>
        <p:blipFill>
          <a:blip r:embed="rId2"/>
          <a:srcRect r="-91875"/>
          <a:stretch>
            <a:fillRect/>
          </a:stretch>
        </p:blipFill>
        <p:spPr>
          <a:xfrm>
            <a:off x="182880" y="1179576"/>
            <a:ext cx="8785105" cy="5276088"/>
          </a:xfrm>
          <a:prstGeom prst="rect">
            <a:avLst/>
          </a:prstGeom>
          <a:gradFill>
            <a:gsLst>
              <a:gs pos="0">
                <a:schemeClr val="tx2"/>
              </a:gs>
              <a:gs pos="100000">
                <a:schemeClr val="bg2"/>
              </a:gs>
            </a:gsLst>
            <a:lin ang="5400000" scaled="0"/>
          </a:gradFill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3600" y="3429000"/>
            <a:ext cx="6591300" cy="1371600"/>
          </a:xfrm>
        </p:spPr>
        <p:txBody>
          <a:bodyPr anchor="b" anchorCtr="0"/>
          <a:lstStyle>
            <a:lvl1pPr algn="r">
              <a:defRPr sz="4800" b="0" cap="none" baseline="0"/>
            </a:lvl1pPr>
          </a:lstStyle>
          <a:p>
            <a:r>
              <a:rPr lang="en-GB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33600" y="4800599"/>
            <a:ext cx="6591300" cy="1066801"/>
          </a:xfrm>
        </p:spPr>
        <p:txBody>
          <a:bodyPr anchor="t" anchorCtr="0">
            <a:normAutofit/>
          </a:bodyPr>
          <a:lstStyle>
            <a:lvl1pPr marL="0" indent="0" algn="r">
              <a:spcBef>
                <a:spcPts val="300"/>
              </a:spcBef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20D32-75B5-400B-BBEC-D21AB9070492}" type="datetimeFigureOut">
              <a:rPr lang="en-US" smtClean="0"/>
              <a:pPr/>
              <a:t>10/3/2025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B780E-CF7D-4BDD-BD9D-7401584461C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wireframeOverlay-Content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294" y="1179576"/>
            <a:ext cx="8787384" cy="1440702"/>
          </a:xfrm>
          <a:prstGeom prst="rect">
            <a:avLst/>
          </a:prstGeom>
          <a:gradFill>
            <a:gsLst>
              <a:gs pos="0">
                <a:schemeClr val="tx2"/>
              </a:gs>
              <a:gs pos="100000">
                <a:schemeClr val="bg2"/>
              </a:gs>
            </a:gsLst>
            <a:lin ang="5400000" scaled="0"/>
          </a:gradFill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16859" y="2770188"/>
            <a:ext cx="3840480" cy="3464765"/>
          </a:xfrm>
        </p:spPr>
        <p:txBody>
          <a:bodyPr>
            <a:normAutofit/>
          </a:bodyPr>
          <a:lstStyle>
            <a:lvl1pPr>
              <a:spcBef>
                <a:spcPts val="1800"/>
              </a:spcBef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lang="en-US" sz="180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>
              <a:defRPr lang="en-US" sz="180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>
              <a:defRPr lang="en-US" sz="180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>
              <a:defRPr sz="180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73214" y="2770188"/>
            <a:ext cx="3840480" cy="3464765"/>
          </a:xfrm>
        </p:spPr>
        <p:txBody>
          <a:bodyPr>
            <a:normAutofit/>
          </a:bodyPr>
          <a:lstStyle>
            <a:lvl1pPr>
              <a:spcBef>
                <a:spcPts val="1800"/>
              </a:spcBef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lang="en-US" sz="180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>
              <a:defRPr lang="en-US" sz="180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>
              <a:defRPr lang="en-US" sz="180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>
              <a:defRPr sz="180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20D32-75B5-400B-BBEC-D21AB9070492}" type="datetimeFigureOut">
              <a:rPr lang="en-US" smtClean="0"/>
              <a:pPr/>
              <a:t>10/3/2025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B780E-CF7D-4BDD-BD9D-7401584461C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wireframeOverlay-Content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294" y="1179576"/>
            <a:ext cx="8787384" cy="1440702"/>
          </a:xfrm>
          <a:prstGeom prst="rect">
            <a:avLst/>
          </a:prstGeom>
          <a:gradFill>
            <a:gsLst>
              <a:gs pos="0">
                <a:schemeClr val="tx2"/>
              </a:gs>
              <a:gs pos="100000">
                <a:schemeClr val="bg2"/>
              </a:gs>
            </a:gsLst>
            <a:lin ang="5400000" scaled="0"/>
          </a:gradFill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16859" y="2675964"/>
            <a:ext cx="3840480" cy="645459"/>
          </a:xfrm>
        </p:spPr>
        <p:txBody>
          <a:bodyPr anchor="ctr" anchorCtr="0">
            <a:normAutofit/>
          </a:bodyPr>
          <a:lstStyle>
            <a:lvl1pPr marL="0" indent="0" algn="ctr">
              <a:spcBef>
                <a:spcPts val="300"/>
              </a:spcBef>
              <a:buNone/>
              <a:defRPr sz="2400" b="0">
                <a:solidFill>
                  <a:schemeClr val="bg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6859" y="3307976"/>
            <a:ext cx="3840480" cy="2925762"/>
          </a:xfrm>
        </p:spPr>
        <p:txBody>
          <a:bodyPr>
            <a:normAutofit/>
          </a:bodyPr>
          <a:lstStyle>
            <a:lvl1pPr>
              <a:spcBef>
                <a:spcPts val="1800"/>
              </a:spcBef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lang="en-US" sz="180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>
              <a:defRPr lang="en-US" sz="180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>
              <a:defRPr lang="en-US" sz="180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>
              <a:defRPr sz="180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73752" y="2675964"/>
            <a:ext cx="3840480" cy="645459"/>
          </a:xfrm>
        </p:spPr>
        <p:txBody>
          <a:bodyPr anchor="ctr" anchorCtr="0">
            <a:normAutofit/>
          </a:bodyPr>
          <a:lstStyle>
            <a:lvl1pPr marL="0" indent="0" algn="ctr">
              <a:spcBef>
                <a:spcPts val="300"/>
              </a:spcBef>
              <a:buNone/>
              <a:defRPr sz="2400" b="0">
                <a:solidFill>
                  <a:schemeClr val="bg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73752" y="3307976"/>
            <a:ext cx="3840480" cy="2925762"/>
          </a:xfrm>
        </p:spPr>
        <p:txBody>
          <a:bodyPr>
            <a:normAutofit/>
          </a:bodyPr>
          <a:lstStyle>
            <a:lvl1pPr>
              <a:spcBef>
                <a:spcPts val="1800"/>
              </a:spcBef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lang="en-US" sz="180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>
              <a:defRPr lang="en-US" sz="180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>
              <a:defRPr lang="en-US" sz="180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>
              <a:defRPr sz="180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20D32-75B5-400B-BBEC-D21AB9070492}" type="datetimeFigureOut">
              <a:rPr lang="en-US" smtClean="0"/>
              <a:pPr/>
              <a:t>10/3/2025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B780E-CF7D-4BDD-BD9D-7401584461C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wireframeOverlay-Content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294" y="1179576"/>
            <a:ext cx="8787384" cy="1440702"/>
          </a:xfrm>
          <a:prstGeom prst="rect">
            <a:avLst/>
          </a:prstGeom>
          <a:gradFill>
            <a:gsLst>
              <a:gs pos="0">
                <a:schemeClr val="tx2"/>
              </a:gs>
              <a:gs pos="100000">
                <a:schemeClr val="bg2"/>
              </a:gs>
            </a:gsLst>
            <a:lin ang="5400000" scaled="0"/>
          </a:gradFill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20D32-75B5-400B-BBEC-D21AB9070492}" type="datetimeFigureOut">
              <a:rPr lang="en-US" smtClean="0"/>
              <a:pPr/>
              <a:t>10/3/2025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B780E-CF7D-4BDD-BD9D-7401584461C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20D32-75B5-400B-BBEC-D21AB9070492}" type="datetimeFigureOut">
              <a:rPr lang="en-US" smtClean="0"/>
              <a:pPr/>
              <a:t>10/3/2025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B780E-CF7D-4BDD-BD9D-7401584461C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wireframeOverlay-ContentCap.png"/>
          <p:cNvPicPr>
            <a:picLocks noChangeAspect="1"/>
          </p:cNvPicPr>
          <p:nvPr/>
        </p:nvPicPr>
        <p:blipFill>
          <a:blip r:embed="rId2"/>
          <a:srcRect b="-135871"/>
          <a:stretch>
            <a:fillRect/>
          </a:stretch>
        </p:blipFill>
        <p:spPr>
          <a:xfrm>
            <a:off x="182880" y="1179575"/>
            <a:ext cx="4228522" cy="5274037"/>
          </a:xfrm>
          <a:prstGeom prst="rect">
            <a:avLst/>
          </a:prstGeom>
          <a:gradFill>
            <a:gsLst>
              <a:gs pos="0">
                <a:schemeClr val="bg2"/>
              </a:gs>
              <a:gs pos="100000">
                <a:schemeClr val="tx2"/>
              </a:gs>
            </a:gsLst>
            <a:lin ang="5400000" scaled="0"/>
          </a:gradFill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6859" y="1680882"/>
            <a:ext cx="3697941" cy="1162050"/>
          </a:xfrm>
        </p:spPr>
        <p:txBody>
          <a:bodyPr anchor="b"/>
          <a:lstStyle>
            <a:lvl1pPr algn="l">
              <a:defRPr sz="2800" b="0"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12341" y="1600200"/>
            <a:ext cx="4101353" cy="46529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16859" y="2837329"/>
            <a:ext cx="3697941" cy="3415834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spcBef>
                <a:spcPts val="600"/>
              </a:spcBef>
              <a:buNone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l" defTabSz="914400" rtl="0" eaLnBrk="1" latinLnBrk="0" hangingPunct="1">
              <a:lnSpc>
                <a:spcPct val="110000"/>
              </a:lnSpc>
              <a:spcBef>
                <a:spcPts val="2000"/>
              </a:spcBef>
              <a:buClr>
                <a:schemeClr val="tx1">
                  <a:lumMod val="50000"/>
                  <a:lumOff val="50000"/>
                </a:schemeClr>
              </a:buClr>
              <a:buSzPct val="70000"/>
              <a:buFont typeface="Wingdings" pitchFamily="2" charset="2"/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20D32-75B5-400B-BBEC-D21AB9070492}" type="datetimeFigureOut">
              <a:rPr lang="en-US" smtClean="0"/>
              <a:pPr/>
              <a:t>10/3/2025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B780E-CF7D-4BDD-BD9D-7401584461C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wireframeOverlay-Content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294" y="1179576"/>
            <a:ext cx="8787384" cy="1440702"/>
          </a:xfrm>
          <a:prstGeom prst="rect">
            <a:avLst/>
          </a:prstGeom>
          <a:gradFill>
            <a:gsLst>
              <a:gs pos="0">
                <a:schemeClr val="tx2"/>
              </a:gs>
              <a:gs pos="100000">
                <a:schemeClr val="bg2"/>
              </a:gs>
            </a:gsLst>
            <a:lin ang="5400000" scaled="0"/>
          </a:gradFill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6859" y="1466850"/>
            <a:ext cx="8308039" cy="1128432"/>
          </a:xfrm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07224" y="2623296"/>
            <a:ext cx="4717676" cy="383129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Drag picture to placeholder or click icon to add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30213" y="2770187"/>
            <a:ext cx="3429093" cy="3576825"/>
          </a:xfrm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20D32-75B5-400B-BBEC-D21AB9070492}" type="datetimeFigureOut">
              <a:rPr lang="en-US" smtClean="0"/>
              <a:pPr/>
              <a:t>10/3/2025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B780E-CF7D-4BDD-BD9D-7401584461C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, Alt.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wireframeOverlay-PCVertical.png"/>
          <p:cNvPicPr>
            <a:picLocks noChangeAspect="1"/>
          </p:cNvPicPr>
          <p:nvPr/>
        </p:nvPicPr>
        <p:blipFill>
          <a:blip r:embed="rId2"/>
          <a:srcRect b="-123309"/>
          <a:stretch>
            <a:fillRect/>
          </a:stretch>
        </p:blipFill>
        <p:spPr>
          <a:xfrm>
            <a:off x="182880" y="1179575"/>
            <a:ext cx="5133975" cy="5275013"/>
          </a:xfrm>
          <a:prstGeom prst="rect">
            <a:avLst/>
          </a:prstGeom>
          <a:gradFill>
            <a:gsLst>
              <a:gs pos="0">
                <a:schemeClr val="bg2"/>
              </a:gs>
              <a:gs pos="100000">
                <a:schemeClr val="tx2"/>
              </a:gs>
            </a:gsLst>
            <a:lin ang="5400000" scaled="0"/>
          </a:gradFill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6859" y="1680882"/>
            <a:ext cx="4313891" cy="1162050"/>
          </a:xfrm>
        </p:spPr>
        <p:txBody>
          <a:bodyPr anchor="b"/>
          <a:lstStyle>
            <a:lvl1pPr algn="l">
              <a:defRPr sz="2800" b="0"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16859" y="2837329"/>
            <a:ext cx="4313891" cy="3415834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600"/>
              </a:spcBef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20D32-75B5-400B-BBEC-D21AB9070492}" type="datetimeFigureOut">
              <a:rPr lang="en-US" smtClean="0"/>
              <a:pPr/>
              <a:t>10/3/2025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Picture Placeholder 10"/>
          <p:cNvSpPr>
            <a:spLocks noGrp="1"/>
          </p:cNvSpPr>
          <p:nvPr>
            <p:ph type="pic" sz="quarter" idx="13"/>
          </p:nvPr>
        </p:nvSpPr>
        <p:spPr>
          <a:xfrm>
            <a:off x="5298140" y="1169894"/>
            <a:ext cx="3671047" cy="5276088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GB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above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3"/>
          </p:nvPr>
        </p:nvSpPr>
        <p:spPr>
          <a:xfrm>
            <a:off x="182880" y="1169894"/>
            <a:ext cx="8787384" cy="2106706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GB"/>
              <a:t>Drag picture to placeholder or click icon to add</a:t>
            </a:r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182880" y="3281082"/>
            <a:ext cx="8787384" cy="3174582"/>
          </a:xfrm>
          <a:prstGeom prst="rect">
            <a:avLst/>
          </a:prstGeom>
          <a:gradFill>
            <a:gsLst>
              <a:gs pos="0">
                <a:schemeClr val="bg2"/>
              </a:gs>
              <a:gs pos="100000">
                <a:schemeClr val="tx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6859" y="3329268"/>
            <a:ext cx="8346141" cy="1014132"/>
          </a:xfrm>
        </p:spPr>
        <p:txBody>
          <a:bodyPr anchor="b"/>
          <a:lstStyle>
            <a:lvl1pPr algn="l">
              <a:defRPr sz="3600" b="0"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16859" y="4343399"/>
            <a:ext cx="8346141" cy="1909763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600"/>
              </a:spcBef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20D32-75B5-400B-BBEC-D21AB9070492}" type="datetimeFigureOut">
              <a:rPr lang="en-US" smtClean="0"/>
              <a:pPr/>
              <a:t>10/3/2025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wireframeOverlay-PCVertical.png"/>
          <p:cNvPicPr>
            <a:picLocks noChangeAspect="1"/>
          </p:cNvPicPr>
          <p:nvPr/>
        </p:nvPicPr>
        <p:blipFill>
          <a:blip r:embed="rId2"/>
          <a:srcRect b="-123309"/>
          <a:stretch>
            <a:fillRect/>
          </a:stretch>
        </p:blipFill>
        <p:spPr>
          <a:xfrm>
            <a:off x="3835212" y="1179575"/>
            <a:ext cx="5133975" cy="5275013"/>
          </a:xfrm>
          <a:prstGeom prst="rect">
            <a:avLst/>
          </a:prstGeom>
          <a:gradFill>
            <a:gsLst>
              <a:gs pos="0">
                <a:schemeClr val="bg2"/>
              </a:gs>
              <a:gs pos="100000">
                <a:schemeClr val="tx2"/>
              </a:gs>
            </a:gsLst>
            <a:lin ang="5400000" scaled="0"/>
          </a:gradFill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91000" y="1680882"/>
            <a:ext cx="4313891" cy="1162050"/>
          </a:xfrm>
        </p:spPr>
        <p:txBody>
          <a:bodyPr anchor="b"/>
          <a:lstStyle>
            <a:lvl1pPr algn="l">
              <a:defRPr sz="2800" b="0"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191000" y="2837329"/>
            <a:ext cx="4313891" cy="3415834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600"/>
              </a:spcBef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20D32-75B5-400B-BBEC-D21AB9070492}" type="datetimeFigureOut">
              <a:rPr lang="en-US" smtClean="0"/>
              <a:pPr/>
              <a:t>10/3/2025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182880" y="1179576"/>
            <a:ext cx="3671047" cy="2205318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GB"/>
              <a:t>Drag picture to placeholder or click icon to add</a:t>
            </a:r>
            <a:endParaRPr/>
          </a:p>
        </p:txBody>
      </p:sp>
      <p:sp>
        <p:nvSpPr>
          <p:cNvPr id="10" name="Picture Placeholder 10"/>
          <p:cNvSpPr>
            <a:spLocks noGrp="1"/>
          </p:cNvSpPr>
          <p:nvPr>
            <p:ph type="pic" sz="quarter" idx="15"/>
          </p:nvPr>
        </p:nvSpPr>
        <p:spPr>
          <a:xfrm>
            <a:off x="2015983" y="3383280"/>
            <a:ext cx="1837944" cy="3072384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GB"/>
              <a:t>Drag picture to placeholder or click icon to add</a:t>
            </a:r>
            <a:endParaRPr/>
          </a:p>
        </p:txBody>
      </p:sp>
      <p:sp>
        <p:nvSpPr>
          <p:cNvPr id="12" name="Picture Placeholder 10"/>
          <p:cNvSpPr>
            <a:spLocks noGrp="1"/>
          </p:cNvSpPr>
          <p:nvPr>
            <p:ph type="pic" sz="quarter" idx="16"/>
          </p:nvPr>
        </p:nvSpPr>
        <p:spPr>
          <a:xfrm>
            <a:off x="182880" y="3383280"/>
            <a:ext cx="1837944" cy="3072384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GB"/>
              <a:t>Drag picture to placeholder or click icon to add</a:t>
            </a:r>
            <a:endParaRPr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382000" y="1219200"/>
            <a:ext cx="533400" cy="365125"/>
          </a:xfrm>
        </p:spPr>
        <p:txBody>
          <a:bodyPr/>
          <a:lstStyle/>
          <a:p>
            <a:fld id="{F8BB780E-CF7D-4BDD-BD9D-7401584461C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ireframeOverlay-Content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294" y="1179576"/>
            <a:ext cx="8787384" cy="1440702"/>
          </a:xfrm>
          <a:prstGeom prst="rect">
            <a:avLst/>
          </a:prstGeom>
          <a:gradFill>
            <a:gsLst>
              <a:gs pos="0">
                <a:schemeClr val="tx2"/>
              </a:gs>
              <a:gs pos="100000">
                <a:schemeClr val="bg2"/>
              </a:gs>
            </a:gsLst>
            <a:lin ang="5400000" scaled="0"/>
          </a:gradFill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  <a:lvl6pPr>
              <a:defRPr lang="en-US" sz="180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>
              <a:defRPr lang="en-US" sz="180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>
              <a:defRPr lang="en-US" sz="180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>
              <a:defRPr sz="180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20D32-75B5-400B-BBEC-D21AB9070492}" type="datetimeFigureOut">
              <a:rPr lang="en-US" smtClean="0"/>
              <a:pPr/>
              <a:t>10/3/2025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B780E-CF7D-4BDD-BD9D-7401584461C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ireframeOverlay-VerticalTC.png"/>
          <p:cNvPicPr>
            <a:picLocks noChangeAspect="1"/>
          </p:cNvPicPr>
          <p:nvPr/>
        </p:nvPicPr>
        <p:blipFill>
          <a:blip r:embed="rId2"/>
          <a:srcRect t="-93650"/>
          <a:stretch>
            <a:fillRect/>
          </a:stretch>
        </p:blipFill>
        <p:spPr>
          <a:xfrm>
            <a:off x="7445188" y="1178128"/>
            <a:ext cx="1524000" cy="5275339"/>
          </a:xfrm>
          <a:prstGeom prst="rect">
            <a:avLst/>
          </a:prstGeom>
          <a:gradFill>
            <a:gsLst>
              <a:gs pos="0">
                <a:schemeClr val="tx2"/>
              </a:gs>
              <a:gs pos="100000">
                <a:schemeClr val="bg2"/>
              </a:gs>
            </a:gsLst>
            <a:lin ang="5400000" scaled="0"/>
          </a:gradFill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440705" y="1398494"/>
            <a:ext cx="1447800" cy="4849906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17513" y="1398494"/>
            <a:ext cx="6669087" cy="4849906"/>
          </a:xfrm>
        </p:spPr>
        <p:txBody>
          <a:bodyPr vert="eaVert"/>
          <a:lstStyle>
            <a:lvl5pPr>
              <a:defRPr/>
            </a:lvl5pPr>
            <a:lvl6pPr>
              <a:defRPr lang="en-US" sz="180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>
              <a:defRPr lang="en-US" sz="180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>
              <a:defRPr lang="en-US" sz="180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>
              <a:defRPr sz="180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20D32-75B5-400B-BBEC-D21AB9070492}" type="datetimeFigureOut">
              <a:rPr lang="en-US" smtClean="0"/>
              <a:pPr/>
              <a:t>10/3/2025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B780E-CF7D-4BDD-BD9D-7401584461C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Clos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20D32-75B5-400B-BBEC-D21AB9070492}" type="datetimeFigureOut">
              <a:rPr lang="en-US" smtClean="0"/>
              <a:pPr/>
              <a:t>10/3/2025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B780E-CF7D-4BDD-BD9D-7401584461C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182880" y="1179576"/>
            <a:ext cx="8787384" cy="5276088"/>
          </a:xfrm>
          <a:prstGeom prst="rect">
            <a:avLst/>
          </a:prstGeom>
          <a:gradFill>
            <a:gsLst>
              <a:gs pos="0">
                <a:schemeClr val="bg2"/>
              </a:gs>
              <a:gs pos="100000">
                <a:schemeClr val="tx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6" name="Picture 5" descr="DirectionalButtons-LeftOnlyOnl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37488" y="538163"/>
            <a:ext cx="752475" cy="352425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15925" y="1456765"/>
            <a:ext cx="8308975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15925" y="2770188"/>
            <a:ext cx="8308975" cy="34782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0105" y="6454588"/>
            <a:ext cx="2398059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0020D32-75B5-400B-BBEC-D21AB9070492}" type="datetimeFigureOut">
              <a:rPr lang="en-US" smtClean="0"/>
              <a:pPr/>
              <a:t>10/3/2025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9976" y="6454588"/>
            <a:ext cx="36576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82000" y="1219200"/>
            <a:ext cx="533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F8BB780E-CF7D-4BDD-BD9D-7401584461C5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 descr="HomeButton.png">
            <a:hlinkClick r:id="" action="ppaction://hlinkshowjump?jump=firstslide"/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552450" y="526116"/>
            <a:ext cx="457200" cy="352425"/>
          </a:xfrm>
          <a:prstGeom prst="rect">
            <a:avLst/>
          </a:prstGeom>
        </p:spPr>
      </p:pic>
      <p:pic>
        <p:nvPicPr>
          <p:cNvPr id="10" name="Picture 9" descr="DirectionalButtons-Full.png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7826188" y="526116"/>
            <a:ext cx="752475" cy="352425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06" r:id="rId1"/>
    <p:sldLayoutId id="2147483807" r:id="rId2"/>
    <p:sldLayoutId id="2147483808" r:id="rId3"/>
    <p:sldLayoutId id="2147483809" r:id="rId4"/>
    <p:sldLayoutId id="2147483810" r:id="rId5"/>
    <p:sldLayoutId id="2147483811" r:id="rId6"/>
    <p:sldLayoutId id="2147483812" r:id="rId7"/>
    <p:sldLayoutId id="2147483813" r:id="rId8"/>
    <p:sldLayoutId id="2147483814" r:id="rId9"/>
    <p:sldLayoutId id="2147483815" r:id="rId10"/>
    <p:sldLayoutId id="2147483816" r:id="rId11"/>
    <p:sldLayoutId id="2147483817" r:id="rId12"/>
    <p:sldLayoutId id="2147483818" r:id="rId13"/>
    <p:sldLayoutId id="2147483819" r:id="rId14"/>
    <p:sldLayoutId id="2147483820" r:id="rId15"/>
    <p:sldLayoutId id="2147483821" r:id="rId16"/>
  </p:sldLayoutIdLst>
  <p:txStyles>
    <p:titleStyle>
      <a:lvl1pPr algn="l" defTabSz="914400" rtl="0" eaLnBrk="1" latinLnBrk="0" hangingPunct="1">
        <a:spcBef>
          <a:spcPct val="0"/>
        </a:spcBef>
        <a:buNone/>
        <a:defRPr sz="36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spcBef>
          <a:spcPts val="2000"/>
        </a:spcBef>
        <a:buClr>
          <a:schemeClr val="tx1">
            <a:lumMod val="50000"/>
            <a:lumOff val="50000"/>
          </a:schemeClr>
        </a:buClr>
        <a:buSzPct val="70000"/>
        <a:buFont typeface="Wingdings" pitchFamily="2" charset="2"/>
        <a:buChar char="l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spcBef>
          <a:spcPts val="600"/>
        </a:spcBef>
        <a:buClr>
          <a:schemeClr val="tx1">
            <a:lumMod val="85000"/>
            <a:lumOff val="15000"/>
          </a:schemeClr>
        </a:buClr>
        <a:buSzPct val="70000"/>
        <a:buFont typeface="Wingdings" pitchFamily="2" charset="2"/>
        <a:buChar char="l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spcBef>
          <a:spcPts val="600"/>
        </a:spcBef>
        <a:buClr>
          <a:schemeClr val="tx1">
            <a:lumMod val="50000"/>
            <a:lumOff val="50000"/>
          </a:schemeClr>
        </a:buClr>
        <a:buSzPct val="70000"/>
        <a:buFont typeface="Wingdings" pitchFamily="2" charset="2"/>
        <a:buChar char="l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spcBef>
          <a:spcPts val="600"/>
        </a:spcBef>
        <a:buClr>
          <a:schemeClr val="tx1">
            <a:lumMod val="85000"/>
            <a:lumOff val="15000"/>
          </a:schemeClr>
        </a:buClr>
        <a:buSzPct val="70000"/>
        <a:buFont typeface="Wingdings" pitchFamily="2" charset="2"/>
        <a:buChar char="l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spcBef>
          <a:spcPts val="600"/>
        </a:spcBef>
        <a:buClr>
          <a:schemeClr val="tx1">
            <a:lumMod val="50000"/>
            <a:lumOff val="50000"/>
          </a:schemeClr>
        </a:buClr>
        <a:buSzPct val="70000"/>
        <a:buFont typeface="Wingdings" pitchFamily="2" charset="2"/>
        <a:buChar char="l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377950" indent="-228600" algn="l" defTabSz="914400" rtl="0" eaLnBrk="1" latinLnBrk="0" hangingPunct="1">
        <a:spcBef>
          <a:spcPct val="20000"/>
        </a:spcBef>
        <a:buClr>
          <a:schemeClr val="tx1">
            <a:lumMod val="85000"/>
            <a:lumOff val="15000"/>
          </a:schemeClr>
        </a:buClr>
        <a:buSzPct val="70000"/>
        <a:buFont typeface="Wingdings" pitchFamily="2" charset="2"/>
        <a:buChar char=""/>
        <a:defRPr lang="en-US" sz="1800" kern="1200" dirty="0" smtClean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603375" indent="-228600" algn="l" defTabSz="914400" rtl="0" eaLnBrk="1" latinLnBrk="0" hangingPunct="1">
        <a:spcBef>
          <a:spcPct val="20000"/>
        </a:spcBef>
        <a:buClr>
          <a:schemeClr val="tx1">
            <a:lumMod val="50000"/>
            <a:lumOff val="50000"/>
          </a:schemeClr>
        </a:buClr>
        <a:buSzPct val="70000"/>
        <a:buFont typeface="Wingdings" pitchFamily="2" charset="2"/>
        <a:buChar char=""/>
        <a:defRPr lang="en-US" sz="1800" kern="1200" dirty="0" smtClean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830388" indent="-228600" algn="l" defTabSz="914400" rtl="0" eaLnBrk="1" latinLnBrk="0" hangingPunct="1">
        <a:spcBef>
          <a:spcPct val="20000"/>
        </a:spcBef>
        <a:buClr>
          <a:schemeClr val="tx1">
            <a:lumMod val="85000"/>
            <a:lumOff val="15000"/>
          </a:schemeClr>
        </a:buClr>
        <a:buSzPct val="70000"/>
        <a:buFont typeface="Wingdings" pitchFamily="2" charset="2"/>
        <a:buChar char=""/>
        <a:defRPr lang="en-US" sz="1800" kern="1200" dirty="0" smtClean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057400" indent="-228600" algn="l" defTabSz="914400" rtl="0" eaLnBrk="1" latinLnBrk="0" hangingPunct="1">
        <a:spcBef>
          <a:spcPct val="20000"/>
        </a:spcBef>
        <a:buClr>
          <a:schemeClr val="tx1">
            <a:lumMod val="50000"/>
            <a:lumOff val="50000"/>
          </a:schemeClr>
        </a:buClr>
        <a:buSzPct val="70000"/>
        <a:buFont typeface="Wingdings" pitchFamily="2" charset="2"/>
        <a:buChar char=""/>
        <a:defRPr lang="en-US" sz="1800" kern="1200" dirty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2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31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18306" y="2615057"/>
            <a:ext cx="8307387" cy="1619250"/>
          </a:xfrm>
        </p:spPr>
        <p:txBody>
          <a:bodyPr>
            <a:normAutofit/>
          </a:bodyPr>
          <a:lstStyle/>
          <a:p>
            <a:endParaRPr lang="en-US" sz="3600" dirty="0">
              <a:latin typeface="Kinetic Letters Unjoined" panose="00000500000000000000" pitchFamily="50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95536" y="4941168"/>
            <a:ext cx="8042276" cy="1336956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 marL="0" indent="0" algn="ctr" defTabSz="914400" rtl="0" eaLnBrk="1" latinLnBrk="0" hangingPunct="1">
              <a:spcBef>
                <a:spcPct val="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4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4000" b="1" i="1" dirty="0">
              <a:solidFill>
                <a:schemeClr val="bg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99B2D9-698F-7D9B-7CCB-4BAA116C92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39952" y="188640"/>
            <a:ext cx="938865" cy="94496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32E1C99-34BE-8CD4-EA30-92ACC4433C8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06659" y="1133602"/>
            <a:ext cx="3805450" cy="542731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9D43B1-5865-FB50-88D7-8C0F03DEF4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7B8A52-2841-A803-622B-5CA0582542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18306" y="2615057"/>
            <a:ext cx="8307387" cy="1619250"/>
          </a:xfrm>
        </p:spPr>
        <p:txBody>
          <a:bodyPr>
            <a:normAutofit fontScale="90000"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Elijah Class - Year 2</a:t>
            </a:r>
            <a:br>
              <a:rPr lang="en-GB" sz="3600" dirty="0">
                <a:latin typeface="Comic Sans MS" panose="030F0702030302020204" pitchFamily="66" charset="0"/>
              </a:rPr>
            </a:br>
            <a:r>
              <a:rPr lang="en-GB" sz="3600" dirty="0">
                <a:latin typeface="Comic Sans MS" panose="030F0702030302020204" pitchFamily="66" charset="0"/>
              </a:rPr>
              <a:t>Key stage 1</a:t>
            </a:r>
            <a:br>
              <a:rPr lang="en-GB" sz="3600" dirty="0">
                <a:latin typeface="Comic Sans MS" panose="030F0702030302020204" pitchFamily="66" charset="0"/>
              </a:rPr>
            </a:br>
            <a:r>
              <a:rPr lang="en-GB" sz="3600" dirty="0">
                <a:latin typeface="Comic Sans MS" panose="030F0702030302020204" pitchFamily="66" charset="0"/>
              </a:rPr>
              <a:t>Curriculum Presentation 2025</a:t>
            </a:r>
            <a:endParaRPr lang="en-US" sz="3600" dirty="0">
              <a:latin typeface="Comic Sans MS" panose="030F0702030302020204" pitchFamily="66" charset="0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01EF8605-1347-B345-096F-16A6DAF84321}"/>
              </a:ext>
            </a:extLst>
          </p:cNvPr>
          <p:cNvSpPr txBox="1">
            <a:spLocks/>
          </p:cNvSpPr>
          <p:nvPr/>
        </p:nvSpPr>
        <p:spPr>
          <a:xfrm>
            <a:off x="395536" y="4941168"/>
            <a:ext cx="8042276" cy="1336956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 marL="0" indent="0" algn="ctr" defTabSz="914400" rtl="0" eaLnBrk="1" latinLnBrk="0" hangingPunct="1">
              <a:spcBef>
                <a:spcPct val="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4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i="1" dirty="0">
                <a:solidFill>
                  <a:schemeClr val="bg1"/>
                </a:solidFill>
              </a:rPr>
              <a:t>‘Encourage and Support’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EB826AB-A0AE-8B90-6643-BECCD99FFA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39952" y="188640"/>
            <a:ext cx="938865" cy="944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29925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C5F1DC39-E719-834D-8629-293D7A3543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924" y="1484784"/>
            <a:ext cx="8404547" cy="604083"/>
          </a:xfrm>
        </p:spPr>
        <p:txBody>
          <a:bodyPr/>
          <a:lstStyle/>
          <a:p>
            <a:r>
              <a:rPr lang="en-US" sz="4400" dirty="0">
                <a:latin typeface="Comic Sans MS" panose="030F0702030302020204" pitchFamily="66" charset="0"/>
              </a:rPr>
              <a:t>Teaching Staff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562CC8F-5E50-5C42-AA61-01B720A2D864}"/>
              </a:ext>
            </a:extLst>
          </p:cNvPr>
          <p:cNvSpPr txBox="1"/>
          <p:nvPr/>
        </p:nvSpPr>
        <p:spPr>
          <a:xfrm>
            <a:off x="2123728" y="5408094"/>
            <a:ext cx="20678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Comic Sans MS" panose="030F0702030302020204" pitchFamily="66" charset="0"/>
              </a:rPr>
              <a:t>Mrs. Ruane</a:t>
            </a:r>
          </a:p>
          <a:p>
            <a:pPr algn="ctr"/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Comic Sans MS" panose="030F0702030302020204" pitchFamily="66" charset="0"/>
              </a:rPr>
              <a:t>Class Teacher</a:t>
            </a:r>
            <a:endParaRPr lang="en-US" sz="1600" dirty="0">
              <a:solidFill>
                <a:schemeClr val="tx1">
                  <a:lumMod val="65000"/>
                  <a:lumOff val="35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FD25D6D-1191-6843-9690-A79DD5B8D200}"/>
              </a:ext>
            </a:extLst>
          </p:cNvPr>
          <p:cNvSpPr txBox="1"/>
          <p:nvPr/>
        </p:nvSpPr>
        <p:spPr>
          <a:xfrm>
            <a:off x="4860032" y="5426239"/>
            <a:ext cx="28803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Comic Sans MS" panose="030F0702030302020204" pitchFamily="66" charset="0"/>
              </a:rPr>
              <a:t>Mrs. Burke-Harding</a:t>
            </a:r>
          </a:p>
          <a:p>
            <a:pPr algn="ctr"/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Comic Sans MS" panose="030F0702030302020204" pitchFamily="66" charset="0"/>
              </a:rPr>
              <a:t>Class TA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658A7E8-4842-42E6-B77F-858523408A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3728" y="2760339"/>
            <a:ext cx="1968761" cy="2625015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8241FB26-BA13-94D7-2E6D-E883CF0D2D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61775" y="217398"/>
            <a:ext cx="938865" cy="94496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10AD4DF-7F4C-1CF4-ED4F-C6FFD2623ED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31355" y="2710605"/>
            <a:ext cx="1996958" cy="2662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88932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D9A215-8EE0-F322-1D4E-AAA6B4CEF7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E2DB5AE-A435-8CB5-9B01-2BAC2154D1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39952" y="188640"/>
            <a:ext cx="938865" cy="94496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482B67E-8AD1-0419-1131-5E8AD69E268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15816" y="1268760"/>
            <a:ext cx="3567286" cy="5147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99879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5925" y="1556792"/>
            <a:ext cx="8404547" cy="604083"/>
          </a:xfrm>
        </p:spPr>
        <p:txBody>
          <a:bodyPr/>
          <a:lstStyle/>
          <a:p>
            <a:r>
              <a:rPr lang="en-US" sz="4400" dirty="0">
                <a:latin typeface="Comic Sans MS" panose="030F0702030302020204" pitchFamily="66" charset="0"/>
              </a:rPr>
              <a:t>Daily Routine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0861" y="2780928"/>
            <a:ext cx="8404547" cy="3744415"/>
          </a:xfrm>
        </p:spPr>
        <p:txBody>
          <a:bodyPr>
            <a:noAutofit/>
          </a:bodyPr>
          <a:lstStyle/>
          <a:p>
            <a:pPr>
              <a:lnSpc>
                <a:spcPts val="800"/>
              </a:lnSpc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Comic Sans MS" panose="030F0702030302020204" pitchFamily="66" charset="0"/>
              </a:rPr>
              <a:t>Early morning work  (8.40am)</a:t>
            </a:r>
          </a:p>
          <a:p>
            <a:pPr>
              <a:lnSpc>
                <a:spcPts val="800"/>
              </a:lnSpc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Comic Sans MS" panose="030F0702030302020204" pitchFamily="66" charset="0"/>
              </a:rPr>
              <a:t>Assembly</a:t>
            </a:r>
          </a:p>
          <a:p>
            <a:pPr>
              <a:lnSpc>
                <a:spcPts val="800"/>
              </a:lnSpc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Comic Sans MS" panose="030F0702030302020204" pitchFamily="66" charset="0"/>
              </a:rPr>
              <a:t>English</a:t>
            </a:r>
          </a:p>
          <a:p>
            <a:pPr>
              <a:lnSpc>
                <a:spcPts val="800"/>
              </a:lnSpc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Comic Sans MS" panose="030F0702030302020204" pitchFamily="66" charset="0"/>
              </a:rPr>
              <a:t>Assembly</a:t>
            </a:r>
          </a:p>
          <a:p>
            <a:pPr>
              <a:lnSpc>
                <a:spcPts val="800"/>
              </a:lnSpc>
            </a:pPr>
            <a:r>
              <a:rPr lang="en-US" dirty="0">
                <a:solidFill>
                  <a:srgbClr val="0070C0"/>
                </a:solidFill>
                <a:latin typeface="Comic Sans MS" panose="030F0702030302020204" pitchFamily="66" charset="0"/>
              </a:rPr>
              <a:t>Break</a:t>
            </a:r>
          </a:p>
          <a:p>
            <a:pPr>
              <a:lnSpc>
                <a:spcPts val="800"/>
              </a:lnSpc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Comic Sans MS" panose="030F0702030302020204" pitchFamily="66" charset="0"/>
              </a:rPr>
              <a:t>Magic 10</a:t>
            </a:r>
          </a:p>
          <a:p>
            <a:pPr>
              <a:lnSpc>
                <a:spcPts val="800"/>
              </a:lnSpc>
            </a:pPr>
            <a:r>
              <a:rPr lang="en-US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Comic Sans MS" panose="030F0702030302020204" pitchFamily="66" charset="0"/>
              </a:rPr>
              <a:t>Maths</a:t>
            </a:r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Comic Sans MS" panose="030F0702030302020204" pitchFamily="66" charset="0"/>
            </a:endParaRPr>
          </a:p>
          <a:p>
            <a:pPr>
              <a:lnSpc>
                <a:spcPts val="800"/>
              </a:lnSpc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Comic Sans MS" panose="030F0702030302020204" pitchFamily="66" charset="0"/>
              </a:rPr>
              <a:t>Phonics</a:t>
            </a:r>
          </a:p>
          <a:p>
            <a:pPr>
              <a:lnSpc>
                <a:spcPts val="800"/>
              </a:lnSpc>
            </a:pPr>
            <a:r>
              <a:rPr lang="en-US" dirty="0">
                <a:solidFill>
                  <a:srgbClr val="0070C0"/>
                </a:solidFill>
                <a:latin typeface="Comic Sans MS" panose="030F0702030302020204" pitchFamily="66" charset="0"/>
              </a:rPr>
              <a:t>Lunch</a:t>
            </a:r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Comic Sans MS" panose="030F0702030302020204" pitchFamily="66" charset="0"/>
            </a:endParaRPr>
          </a:p>
          <a:p>
            <a:pPr>
              <a:lnSpc>
                <a:spcPts val="800"/>
              </a:lnSpc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Comic Sans MS" panose="030F0702030302020204" pitchFamily="66" charset="0"/>
              </a:rPr>
              <a:t>Other subjects </a:t>
            </a:r>
            <a:r>
              <a:rPr 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Comic Sans MS" panose="030F0702030302020204" pitchFamily="66" charset="0"/>
              </a:rPr>
              <a:t>(Blocked Curriculum Time History/Geography/Science/RE/PE)</a:t>
            </a:r>
          </a:p>
          <a:p>
            <a:pPr marL="0" indent="0">
              <a:lnSpc>
                <a:spcPts val="800"/>
              </a:lnSpc>
              <a:buNone/>
            </a:pPr>
            <a:endParaRPr lang="en-US" dirty="0">
              <a:solidFill>
                <a:srgbClr val="7030A0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14DCBD9-E230-FA9C-2ACB-CA16989962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5976" y="188640"/>
            <a:ext cx="938865" cy="944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74523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287608-6C24-1B4F-A874-1CCBF1B6BD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1620688" y="2780928"/>
            <a:ext cx="10441160" cy="3491753"/>
          </a:xfrm>
        </p:spPr>
        <p:txBody>
          <a:bodyPr>
            <a:normAutofit/>
          </a:bodyPr>
          <a:lstStyle/>
          <a:p>
            <a:pPr marL="1828800" lvl="4" indent="0">
              <a:buNone/>
            </a:pPr>
            <a:r>
              <a:rPr lang="en-US" sz="2200" b="1" u="sng" dirty="0">
                <a:solidFill>
                  <a:schemeClr val="tx1">
                    <a:lumMod val="65000"/>
                    <a:lumOff val="35000"/>
                  </a:schemeClr>
                </a:solidFill>
                <a:latin typeface="Comic Sans MS" panose="030F0702030302020204" pitchFamily="66" charset="0"/>
                <a:cs typeface="Arial" pitchFamily="34" charset="0"/>
              </a:rPr>
              <a:t>Humanities</a:t>
            </a:r>
            <a:r>
              <a:rPr lang="en-US" sz="2200" dirty="0">
                <a:solidFill>
                  <a:schemeClr val="tx1">
                    <a:lumMod val="65000"/>
                    <a:lumOff val="35000"/>
                  </a:schemeClr>
                </a:solidFill>
                <a:latin typeface="Comic Sans MS" panose="030F0702030302020204" pitchFamily="66" charset="0"/>
                <a:cs typeface="Arial" pitchFamily="34" charset="0"/>
              </a:rPr>
              <a:t> </a:t>
            </a:r>
          </a:p>
          <a:p>
            <a:pPr marL="2171700" lvl="4" indent="-342900"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chemeClr val="tx1">
                    <a:lumMod val="65000"/>
                    <a:lumOff val="35000"/>
                  </a:schemeClr>
                </a:solidFill>
                <a:latin typeface="Comic Sans MS" panose="030F0702030302020204" pitchFamily="66" charset="0"/>
                <a:cs typeface="Arial" pitchFamily="34" charset="0"/>
              </a:rPr>
              <a:t>Creation and Covenant, Prophecy and Promise (RE)</a:t>
            </a:r>
          </a:p>
          <a:p>
            <a:pPr marL="2171700" lvl="4" indent="-342900">
              <a:buFont typeface="Arial" panose="020B0604020202020204" pitchFamily="34" charset="0"/>
              <a:buChar char="•"/>
            </a:pPr>
            <a:r>
              <a:rPr lang="en-GB" sz="2200" dirty="0">
                <a:solidFill>
                  <a:schemeClr val="tx1">
                    <a:lumMod val="65000"/>
                    <a:lumOff val="35000"/>
                  </a:schemeClr>
                </a:solidFill>
                <a:latin typeface="Comic Sans MS" panose="030F0702030302020204" pitchFamily="66" charset="0"/>
                <a:cs typeface="Arial" pitchFamily="34" charset="0"/>
              </a:rPr>
              <a:t>Events beyond living memory (Great Fire of London</a:t>
            </a:r>
            <a:r>
              <a:rPr lang="en-US" sz="2200" dirty="0">
                <a:solidFill>
                  <a:schemeClr val="tx1">
                    <a:lumMod val="65000"/>
                    <a:lumOff val="35000"/>
                  </a:schemeClr>
                </a:solidFill>
                <a:latin typeface="Comic Sans MS" panose="030F0702030302020204" pitchFamily="66" charset="0"/>
                <a:cs typeface="Arial" pitchFamily="34" charset="0"/>
              </a:rPr>
              <a:t> (History)</a:t>
            </a:r>
          </a:p>
          <a:p>
            <a:pPr marL="2171700" lvl="4" indent="-342900">
              <a:buFont typeface="Arial" panose="020B0604020202020204" pitchFamily="34" charset="0"/>
              <a:buChar char="•"/>
            </a:pPr>
            <a:r>
              <a:rPr lang="en-GB" sz="2200" dirty="0">
                <a:solidFill>
                  <a:schemeClr val="tx1">
                    <a:lumMod val="65000"/>
                    <a:lumOff val="35000"/>
                  </a:schemeClr>
                </a:solidFill>
                <a:latin typeface="Comic Sans MS" panose="030F0702030302020204" pitchFamily="66" charset="0"/>
                <a:cs typeface="Arial" pitchFamily="34" charset="0"/>
              </a:rPr>
              <a:t>Human and Physical Features in the Local Area </a:t>
            </a:r>
            <a:r>
              <a:rPr lang="en-US" sz="2200" dirty="0">
                <a:solidFill>
                  <a:schemeClr val="tx1">
                    <a:lumMod val="65000"/>
                    <a:lumOff val="35000"/>
                  </a:schemeClr>
                </a:solidFill>
                <a:latin typeface="Comic Sans MS" panose="030F0702030302020204" pitchFamily="66" charset="0"/>
                <a:cs typeface="Arial" pitchFamily="34" charset="0"/>
              </a:rPr>
              <a:t>(Geography)</a:t>
            </a:r>
          </a:p>
          <a:p>
            <a:pPr marL="2171700" lvl="4" indent="-342900">
              <a:buFont typeface="Arial" panose="020B0604020202020204" pitchFamily="34" charset="0"/>
              <a:buChar char="•"/>
            </a:pPr>
            <a:endParaRPr lang="en-US" sz="2200" dirty="0">
              <a:solidFill>
                <a:schemeClr val="tx1">
                  <a:lumMod val="65000"/>
                  <a:lumOff val="35000"/>
                </a:schemeClr>
              </a:solidFill>
              <a:latin typeface="Comic Sans MS" panose="030F0702030302020204" pitchFamily="66" charset="0"/>
              <a:cs typeface="Arial" pitchFamily="34" charset="0"/>
            </a:endParaRPr>
          </a:p>
          <a:p>
            <a:pPr marL="1828800" lvl="4" indent="0">
              <a:buNone/>
            </a:pPr>
            <a:r>
              <a:rPr lang="en-US" sz="2200" b="1" u="sng" dirty="0">
                <a:solidFill>
                  <a:schemeClr val="tx1">
                    <a:lumMod val="65000"/>
                    <a:lumOff val="35000"/>
                  </a:schemeClr>
                </a:solidFill>
                <a:latin typeface="Comic Sans MS" panose="030F0702030302020204" pitchFamily="66" charset="0"/>
                <a:cs typeface="Arial" pitchFamily="34" charset="0"/>
              </a:rPr>
              <a:t>Science</a:t>
            </a:r>
          </a:p>
          <a:p>
            <a:pPr marL="2171700" lvl="4" indent="-342900">
              <a:buFont typeface="Arial" panose="020B0604020202020204" pitchFamily="34" charset="0"/>
              <a:buChar char="•"/>
            </a:pPr>
            <a:r>
              <a:rPr lang="en-GB" sz="2200" dirty="0">
                <a:solidFill>
                  <a:schemeClr val="tx1">
                    <a:lumMod val="65000"/>
                    <a:lumOff val="35000"/>
                  </a:schemeClr>
                </a:solidFill>
                <a:latin typeface="Comic Sans MS" panose="030F0702030302020204" pitchFamily="66" charset="0"/>
                <a:cs typeface="Arial" pitchFamily="34" charset="0"/>
              </a:rPr>
              <a:t>Introduce Living Things and their Habitats </a:t>
            </a:r>
            <a:r>
              <a:rPr lang="en-US" sz="2200" dirty="0">
                <a:solidFill>
                  <a:schemeClr val="tx1">
                    <a:lumMod val="65000"/>
                    <a:lumOff val="35000"/>
                  </a:schemeClr>
                </a:solidFill>
                <a:latin typeface="Comic Sans MS" panose="030F0702030302020204" pitchFamily="66" charset="0"/>
                <a:cs typeface="Arial" pitchFamily="34" charset="0"/>
              </a:rPr>
              <a:t>(Science)</a:t>
            </a:r>
          </a:p>
          <a:p>
            <a:pPr marL="2171700" lvl="4" indent="-342900"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chemeClr val="tx1">
                    <a:lumMod val="65000"/>
                    <a:lumOff val="35000"/>
                  </a:schemeClr>
                </a:solidFill>
                <a:latin typeface="Comic Sans MS" panose="030F0702030302020204" pitchFamily="66" charset="0"/>
                <a:cs typeface="Arial" pitchFamily="34" charset="0"/>
              </a:rPr>
              <a:t> Introduce Animals including Humans (Science)</a:t>
            </a:r>
          </a:p>
          <a:p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E736488E-5D0F-274E-A180-3D72A109689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17512" y="1484784"/>
            <a:ext cx="8308975" cy="682932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400" dirty="0">
                <a:latin typeface="Comic Sans MS" panose="030F0702030302020204" pitchFamily="66" charset="0"/>
              </a:rPr>
              <a:t>Autumn  Curriculum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06EE4C6-4C39-057B-CA21-BDE1436B7A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39952" y="233216"/>
            <a:ext cx="938865" cy="944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62992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1484784"/>
            <a:ext cx="8042276" cy="936104"/>
          </a:xfrm>
        </p:spPr>
        <p:txBody>
          <a:bodyPr>
            <a:normAutofit/>
          </a:bodyPr>
          <a:lstStyle/>
          <a:p>
            <a:r>
              <a:rPr lang="en-US" sz="4400" dirty="0">
                <a:latin typeface="Comic Sans MS" panose="030F0702030302020204" pitchFamily="66" charset="0"/>
              </a:rPr>
              <a:t>Knowledge Organisers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2780928"/>
            <a:ext cx="8042276" cy="1689224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Comic Sans MS" panose="030F0702030302020204" pitchFamily="66" charset="0"/>
              </a:rPr>
              <a:t>Used across the curriculum.</a:t>
            </a:r>
          </a:p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Comic Sans MS" panose="030F0702030302020204" pitchFamily="66" charset="0"/>
              </a:rPr>
              <a:t>Can be downloaded from the school </a:t>
            </a:r>
          </a:p>
          <a:p>
            <a:pPr marL="0" indent="0">
              <a:buNone/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Comic Sans MS" panose="030F0702030302020204" pitchFamily="66" charset="0"/>
              </a:rPr>
              <a:t>website</a:t>
            </a: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Comic Sans MS" panose="030F0702030302020204" pitchFamily="66" charset="0"/>
              </a:rPr>
              <a:t>.</a:t>
            </a:r>
          </a:p>
          <a:p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D31D649-3446-4542-831C-89084D41A0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30314" y="2634153"/>
            <a:ext cx="2851514" cy="367199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0FD2545-D8AA-A32D-A9DE-98F81D4C8D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1960" y="179782"/>
            <a:ext cx="938865" cy="944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44678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/>
        </p:nvSpPr>
        <p:spPr>
          <a:xfrm>
            <a:off x="313402" y="2499691"/>
            <a:ext cx="8479552" cy="4104456"/>
          </a:xfrm>
          <a:prstGeom prst="rect">
            <a:avLst/>
          </a:prstGeom>
        </p:spPr>
        <p:txBody>
          <a:bodyPr>
            <a:noAutofit/>
          </a:bodyPr>
          <a:lstStyle>
            <a:lvl1pPr marL="349250" indent="-349250" algn="l" defTabSz="914400" rtl="0" eaLnBrk="1" latinLnBrk="0" hangingPunct="1">
              <a:spcBef>
                <a:spcPts val="20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Char char=""/>
              <a:defRPr sz="2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336550" algn="l" defTabSz="914400" rtl="0" eaLnBrk="1" latinLnBrk="0" hangingPunct="1">
              <a:spcBef>
                <a:spcPts val="600"/>
              </a:spcBef>
              <a:buClr>
                <a:schemeClr val="accent1">
                  <a:lumMod val="75000"/>
                </a:schemeClr>
              </a:buClr>
              <a:buSzPct val="110000"/>
              <a:buFont typeface="Wingdings 2" pitchFamily="18" charset="2"/>
              <a:buChar char=""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68375" indent="-282575" algn="l" defTabSz="914400" rtl="0" eaLnBrk="1" latinLnBrk="0" hangingPunct="1">
              <a:spcBef>
                <a:spcPts val="6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Char char="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263650" indent="-295275" algn="l" defTabSz="914400" rtl="0" eaLnBrk="1" latinLnBrk="0" hangingPunct="1">
              <a:spcBef>
                <a:spcPts val="600"/>
              </a:spcBef>
              <a:buClr>
                <a:schemeClr val="accent1">
                  <a:lumMod val="75000"/>
                </a:schemeClr>
              </a:buClr>
              <a:buSzPct val="110000"/>
              <a:buFont typeface="Wingdings 2" pitchFamily="18" charset="2"/>
              <a:buChar char="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546225" indent="-282575" algn="l" defTabSz="914400" rtl="0" eaLnBrk="1" latinLnBrk="0" hangingPunct="1">
              <a:spcBef>
                <a:spcPts val="6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Char char="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828800" indent="-282575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110000"/>
              <a:buFont typeface="Wingdings 2" pitchFamily="18" charset="2"/>
              <a:buChar char=""/>
              <a:defRPr lang="en-US" sz="180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117725" indent="-282575" algn="l" defTabSz="914400" rtl="0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Char char=""/>
              <a:defRPr lang="en-US" sz="180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398713" indent="-282575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110000"/>
              <a:buFont typeface="Wingdings 2" pitchFamily="18" charset="2"/>
              <a:buChar char=""/>
              <a:defRPr lang="en-US" sz="180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689225" indent="-282575" algn="l" defTabSz="914400" rtl="0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Char char=""/>
              <a:defRPr lang="en-US" sz="18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ts val="480"/>
              </a:lnSpc>
              <a:buNone/>
            </a:pPr>
            <a:endParaRPr lang="en-GB" sz="1400" b="1" dirty="0">
              <a:solidFill>
                <a:schemeClr val="tx1"/>
              </a:solidFill>
            </a:endParaRPr>
          </a:p>
          <a:p>
            <a:pPr marL="0" indent="0">
              <a:lnSpc>
                <a:spcPts val="480"/>
              </a:lnSpc>
              <a:buNone/>
            </a:pPr>
            <a:r>
              <a:rPr lang="en-GB" b="1" dirty="0">
                <a:solidFill>
                  <a:srgbClr val="000000"/>
                </a:solidFill>
                <a:latin typeface="Comic Sans MS" panose="030F0702030302020204" pitchFamily="66" charset="0"/>
              </a:rPr>
              <a:t>Maths:</a:t>
            </a:r>
            <a:endParaRPr lang="en-GB" sz="1800" b="1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>
              <a:lnSpc>
                <a:spcPts val="480"/>
              </a:lnSpc>
            </a:pPr>
            <a:r>
              <a:rPr lang="en-GB" sz="2000" dirty="0">
                <a:latin typeface="Comic Sans MS" panose="030F0702030302020204" pitchFamily="66" charset="0"/>
              </a:rPr>
              <a:t>Times tables rock stars (5 minutes daily)</a:t>
            </a:r>
          </a:p>
          <a:p>
            <a:pPr>
              <a:lnSpc>
                <a:spcPts val="480"/>
              </a:lnSpc>
            </a:pPr>
            <a:r>
              <a:rPr lang="en-GB" sz="2000" dirty="0">
                <a:latin typeface="Comic Sans MS" panose="030F0702030302020204" pitchFamily="66" charset="0"/>
              </a:rPr>
              <a:t>Mathletics activities (set weekly)</a:t>
            </a:r>
          </a:p>
          <a:p>
            <a:pPr>
              <a:lnSpc>
                <a:spcPts val="480"/>
              </a:lnSpc>
            </a:pPr>
            <a:endParaRPr lang="en-GB" sz="2800" dirty="0">
              <a:solidFill>
                <a:schemeClr val="bg1">
                  <a:lumMod val="50000"/>
                </a:schemeClr>
              </a:solidFill>
              <a:latin typeface="Comic Sans MS" panose="030F0702030302020204" pitchFamily="66" charset="0"/>
            </a:endParaRPr>
          </a:p>
          <a:p>
            <a:pPr marL="0" indent="0">
              <a:lnSpc>
                <a:spcPts val="480"/>
              </a:lnSpc>
              <a:buNone/>
            </a:pPr>
            <a:r>
              <a:rPr lang="en-GB" b="1" dirty="0">
                <a:solidFill>
                  <a:srgbClr val="000000"/>
                </a:solidFill>
                <a:latin typeface="Comic Sans MS" panose="030F0702030302020204" pitchFamily="66" charset="0"/>
              </a:rPr>
              <a:t>Spelling:</a:t>
            </a:r>
          </a:p>
          <a:p>
            <a:pPr>
              <a:lnSpc>
                <a:spcPts val="480"/>
              </a:lnSpc>
            </a:pPr>
            <a:r>
              <a:rPr lang="en-GB" sz="2000" dirty="0">
                <a:latin typeface="Comic Sans MS" panose="030F0702030302020204" pitchFamily="66" charset="0"/>
              </a:rPr>
              <a:t>Spelling focus linked to phonics scheme and will be done as</a:t>
            </a:r>
          </a:p>
          <a:p>
            <a:pPr marL="0" indent="0">
              <a:lnSpc>
                <a:spcPts val="480"/>
              </a:lnSpc>
              <a:buNone/>
            </a:pPr>
            <a:r>
              <a:rPr lang="en-GB" sz="2000" dirty="0">
                <a:latin typeface="Comic Sans MS" panose="030F0702030302020204" pitchFamily="66" charset="0"/>
              </a:rPr>
              <a:t> dictation within class.</a:t>
            </a:r>
            <a:endParaRPr lang="en-GB" sz="1050" dirty="0">
              <a:solidFill>
                <a:schemeClr val="bg1">
                  <a:lumMod val="50000"/>
                </a:schemeClr>
              </a:solidFill>
              <a:latin typeface="Comic Sans MS" panose="030F0702030302020204" pitchFamily="66" charset="0"/>
            </a:endParaRPr>
          </a:p>
          <a:p>
            <a:pPr marL="0" indent="0">
              <a:lnSpc>
                <a:spcPts val="480"/>
              </a:lnSpc>
              <a:buNone/>
            </a:pPr>
            <a:endParaRPr lang="en-GB" sz="2800" b="1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marL="0" indent="0">
              <a:lnSpc>
                <a:spcPts val="480"/>
              </a:lnSpc>
              <a:buNone/>
            </a:pPr>
            <a:r>
              <a:rPr lang="en-GB" b="1" dirty="0">
                <a:solidFill>
                  <a:srgbClr val="000000"/>
                </a:solidFill>
                <a:latin typeface="Comic Sans MS" panose="030F0702030302020204" pitchFamily="66" charset="0"/>
              </a:rPr>
              <a:t>Reading:</a:t>
            </a:r>
            <a:r>
              <a:rPr lang="en-GB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</a:p>
          <a:p>
            <a:pPr>
              <a:lnSpc>
                <a:spcPts val="480"/>
              </a:lnSpc>
            </a:pPr>
            <a:r>
              <a:rPr lang="en-GB" sz="1800" dirty="0">
                <a:latin typeface="Comic Sans MS" panose="030F0702030302020204" pitchFamily="66" charset="0"/>
              </a:rPr>
              <a:t>Every day for 5-20 minutes across range of genres.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3B65F340-2B4C-434A-9437-4ADBD3797E6C}"/>
              </a:ext>
            </a:extLst>
          </p:cNvPr>
          <p:cNvSpPr txBox="1">
            <a:spLocks/>
          </p:cNvSpPr>
          <p:nvPr/>
        </p:nvSpPr>
        <p:spPr>
          <a:xfrm>
            <a:off x="467544" y="1412776"/>
            <a:ext cx="8308975" cy="754941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>
                <a:latin typeface="Comic Sans MS" panose="030F0702030302020204" pitchFamily="66" charset="0"/>
              </a:rPr>
              <a:t>Homework Expectations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A9ED4A4-A082-3E9E-6971-C6F45F6767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11960" y="170548"/>
            <a:ext cx="938865" cy="944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4326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1412776"/>
            <a:ext cx="8308975" cy="754941"/>
          </a:xfrm>
        </p:spPr>
        <p:txBody>
          <a:bodyPr/>
          <a:lstStyle/>
          <a:p>
            <a:r>
              <a:rPr lang="en-US" sz="4400" dirty="0">
                <a:latin typeface="Comic Sans MS" panose="030F0702030302020204" pitchFamily="66" charset="0"/>
              </a:rPr>
              <a:t>Physical Education / Games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sz="2200" dirty="0">
                <a:solidFill>
                  <a:schemeClr val="tx1">
                    <a:lumMod val="65000"/>
                    <a:lumOff val="35000"/>
                  </a:schemeClr>
                </a:solidFill>
                <a:latin typeface="Comic Sans MS" panose="030F0702030302020204" pitchFamily="66" charset="0"/>
              </a:rPr>
              <a:t>PE kit </a:t>
            </a:r>
            <a:r>
              <a:rPr lang="mr-IN" sz="2200" dirty="0">
                <a:solidFill>
                  <a:schemeClr val="tx1">
                    <a:lumMod val="65000"/>
                    <a:lumOff val="35000"/>
                  </a:schemeClr>
                </a:solidFill>
                <a:latin typeface="Comic Sans MS" panose="030F0702030302020204" pitchFamily="66" charset="0"/>
              </a:rPr>
              <a:t>–</a:t>
            </a:r>
            <a:r>
              <a:rPr lang="en-US" sz="2200" dirty="0">
                <a:solidFill>
                  <a:schemeClr val="tx1">
                    <a:lumMod val="65000"/>
                    <a:lumOff val="35000"/>
                  </a:schemeClr>
                </a:solidFill>
                <a:latin typeface="Comic Sans MS" panose="030F0702030302020204" pitchFamily="66" charset="0"/>
              </a:rPr>
              <a:t> must be wearing PE kit on Wednesday’s and Thursday’s</a:t>
            </a:r>
          </a:p>
          <a:p>
            <a:r>
              <a:rPr lang="en-US" sz="2200" dirty="0">
                <a:solidFill>
                  <a:schemeClr val="tx1">
                    <a:lumMod val="65000"/>
                    <a:lumOff val="35000"/>
                  </a:schemeClr>
                </a:solidFill>
                <a:latin typeface="Comic Sans MS" panose="030F0702030302020204" pitchFamily="66" charset="0"/>
              </a:rPr>
              <a:t>Kit should be navy shorts/joggers/leggings/school hoodie and school white t-shirt.</a:t>
            </a:r>
          </a:p>
          <a:p>
            <a:r>
              <a:rPr lang="en-US" sz="2200" dirty="0">
                <a:solidFill>
                  <a:schemeClr val="tx1">
                    <a:lumMod val="65000"/>
                    <a:lumOff val="35000"/>
                  </a:schemeClr>
                </a:solidFill>
                <a:latin typeface="Comic Sans MS" panose="030F0702030302020204" pitchFamily="66" charset="0"/>
              </a:rPr>
              <a:t>Earrings </a:t>
            </a:r>
            <a:r>
              <a:rPr lang="mr-IN" sz="2200" dirty="0">
                <a:solidFill>
                  <a:schemeClr val="tx1">
                    <a:lumMod val="65000"/>
                    <a:lumOff val="35000"/>
                  </a:schemeClr>
                </a:solidFill>
                <a:latin typeface="Comic Sans MS" panose="030F0702030302020204" pitchFamily="66" charset="0"/>
              </a:rPr>
              <a:t>–</a:t>
            </a:r>
            <a:r>
              <a:rPr lang="en-US" sz="2200" dirty="0">
                <a:solidFill>
                  <a:schemeClr val="tx1">
                    <a:lumMod val="65000"/>
                    <a:lumOff val="35000"/>
                  </a:schemeClr>
                </a:solidFill>
                <a:latin typeface="Comic Sans MS" panose="030F0702030302020204" pitchFamily="66" charset="0"/>
              </a:rPr>
              <a:t> please do not wear them on PE days </a:t>
            </a:r>
            <a:r>
              <a:rPr lang="en-US" sz="2200" i="1" dirty="0">
                <a:solidFill>
                  <a:schemeClr val="tx1">
                    <a:lumMod val="65000"/>
                    <a:lumOff val="35000"/>
                  </a:schemeClr>
                </a:solidFill>
                <a:latin typeface="Comic Sans MS" panose="030F0702030302020204" pitchFamily="66" charset="0"/>
              </a:rPr>
              <a:t>(if they are worn, then children must be able to take them out independently).</a:t>
            </a:r>
          </a:p>
          <a:p>
            <a:pPr marL="0" indent="0">
              <a:buNone/>
            </a:pPr>
            <a:r>
              <a:rPr lang="en-US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omic Sans MS" panose="030F0702030302020204" pitchFamily="66" charset="0"/>
              </a:rPr>
              <a:t>Current area of focus:</a:t>
            </a:r>
          </a:p>
          <a:p>
            <a:r>
              <a:rPr lang="en-US" sz="2200" dirty="0">
                <a:solidFill>
                  <a:schemeClr val="tx1">
                    <a:lumMod val="65000"/>
                    <a:lumOff val="35000"/>
                  </a:schemeClr>
                </a:solidFill>
                <a:latin typeface="Comic Sans MS" panose="030F0702030302020204" pitchFamily="66" charset="0"/>
              </a:rPr>
              <a:t>Football</a:t>
            </a:r>
          </a:p>
          <a:p>
            <a:r>
              <a:rPr lang="en-US" sz="2200" dirty="0">
                <a:solidFill>
                  <a:schemeClr val="tx1">
                    <a:lumMod val="65000"/>
                    <a:lumOff val="35000"/>
                  </a:schemeClr>
                </a:solidFill>
                <a:latin typeface="Comic Sans MS" panose="030F0702030302020204" pitchFamily="66" charset="0"/>
              </a:rPr>
              <a:t>Fundamentals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D144CD3-597D-761F-FEE2-01E38F5012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00979" y="173350"/>
            <a:ext cx="938865" cy="944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47919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ECE45C-02D1-48C5-8600-6E3E43C735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924" y="1196752"/>
            <a:ext cx="8308975" cy="1152128"/>
          </a:xfrm>
        </p:spPr>
        <p:txBody>
          <a:bodyPr/>
          <a:lstStyle/>
          <a:p>
            <a:r>
              <a:rPr lang="en-GB" sz="5400" dirty="0">
                <a:latin typeface="Comic Sans MS" panose="030F0702030302020204" pitchFamily="66" charset="0"/>
              </a:rPr>
              <a:t>Uniform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65139F-07DB-4C0A-8C3D-0D398117AE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1470" y="2828887"/>
            <a:ext cx="8308975" cy="4029113"/>
          </a:xfrm>
        </p:spPr>
        <p:txBody>
          <a:bodyPr>
            <a:normAutofit/>
          </a:bodyPr>
          <a:lstStyle/>
          <a:p>
            <a:r>
              <a:rPr lang="en-GB" sz="1800" dirty="0">
                <a:latin typeface="Comic Sans MS" panose="030F0702030302020204" pitchFamily="66" charset="0"/>
              </a:rPr>
              <a:t>Summer uniform is a pale blue gingham dress and white socks, grey shorts, grey socks and a white school polo shirt.</a:t>
            </a:r>
          </a:p>
          <a:p>
            <a:r>
              <a:rPr lang="en-GB" sz="1800" dirty="0">
                <a:latin typeface="Comic Sans MS" panose="030F0702030302020204" pitchFamily="66" charset="0"/>
              </a:rPr>
              <a:t>Winter uniform needs to be worn after Half Term. This is a white shirt, school tie, grey skirt/pinafore dress, navy/grey woollen tights, grey trousers, school jumper or cardigan.</a:t>
            </a:r>
          </a:p>
          <a:p>
            <a:r>
              <a:rPr lang="en-GB" sz="1800" dirty="0">
                <a:latin typeface="Comic Sans MS" panose="030F0702030302020204" pitchFamily="66" charset="0"/>
              </a:rPr>
              <a:t>Earrings must be small studs</a:t>
            </a:r>
          </a:p>
          <a:p>
            <a:r>
              <a:rPr lang="en-GB" sz="1800" dirty="0">
                <a:latin typeface="Comic Sans MS" panose="030F0702030302020204" pitchFamily="66" charset="0"/>
              </a:rPr>
              <a:t>Shoes must be black formal shoes (not trainers or boots)</a:t>
            </a:r>
          </a:p>
          <a:p>
            <a:r>
              <a:rPr lang="en-GB" sz="1800" dirty="0">
                <a:latin typeface="Comic Sans MS" panose="030F0702030302020204" pitchFamily="66" charset="0"/>
              </a:rPr>
              <a:t>Bags must be the school drawstring bags.</a:t>
            </a:r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AFD0CFF-882E-5617-E954-2CCF30BAF3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11960" y="251790"/>
            <a:ext cx="938865" cy="944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66759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FFF9D8-7BAC-4131-985C-25F7EA7419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925" y="1456765"/>
            <a:ext cx="8308975" cy="820107"/>
          </a:xfrm>
        </p:spPr>
        <p:txBody>
          <a:bodyPr/>
          <a:lstStyle/>
          <a:p>
            <a:r>
              <a:rPr lang="en-GB" sz="4800" dirty="0">
                <a:latin typeface="Comic Sans MS" panose="030F0702030302020204" pitchFamily="66" charset="0"/>
              </a:rPr>
              <a:t>Snacks/food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75973A-1C32-413C-875C-4EF320C07B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1800" dirty="0">
                <a:latin typeface="Comic Sans MS" panose="030F0702030302020204" pitchFamily="66" charset="0"/>
              </a:rPr>
              <a:t>Snacks must be healthy.  This is fruit, nothing in packets (e.g. no crisps, chocolate bars, etc)</a:t>
            </a:r>
          </a:p>
          <a:p>
            <a:r>
              <a:rPr lang="en-GB" sz="1800" dirty="0">
                <a:latin typeface="Comic Sans MS" panose="030F0702030302020204" pitchFamily="66" charset="0"/>
              </a:rPr>
              <a:t>KS1 have one piece of healthy fruit provided each day.</a:t>
            </a:r>
          </a:p>
          <a:p>
            <a:r>
              <a:rPr lang="en-GB" sz="1800" dirty="0">
                <a:latin typeface="Comic Sans MS" panose="030F0702030302020204" pitchFamily="66" charset="0"/>
              </a:rPr>
              <a:t>Water bottles must contain water only.  No juice or flavoured water as this impacts on health of children's teeth.</a:t>
            </a:r>
          </a:p>
          <a:p>
            <a:r>
              <a:rPr lang="en-GB" sz="1800" dirty="0">
                <a:latin typeface="Comic Sans MS" panose="030F0702030302020204" pitchFamily="66" charset="0"/>
              </a:rPr>
              <a:t>Packed lunches need to contain healthy options, no donuts, big chocolate bars etc.</a:t>
            </a:r>
          </a:p>
          <a:p>
            <a:r>
              <a:rPr lang="en-GB" sz="1800" dirty="0">
                <a:latin typeface="Comic Sans MS" panose="030F0702030302020204" pitchFamily="66" charset="0"/>
              </a:rPr>
              <a:t>School dinners are free to all children in KS1 (Reception-Year 2)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8A678CF-737A-D4B9-9293-0D5716BB52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00979" y="188640"/>
            <a:ext cx="938865" cy="944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5220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88A9ADF0-F001-11CF-FC3D-6E043F85DD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8023" y="1484784"/>
            <a:ext cx="6231731" cy="857250"/>
          </a:xfrm>
        </p:spPr>
        <p:txBody>
          <a:bodyPr/>
          <a:lstStyle/>
          <a:p>
            <a:r>
              <a:rPr lang="en-GB" sz="4000" spc="-90" dirty="0">
                <a:latin typeface="Comic Sans MS" panose="030F0702030302020204" pitchFamily="66" charset="0"/>
              </a:rPr>
              <a:t>Handwriting Scheme</a:t>
            </a:r>
            <a:endParaRPr lang="en-US" sz="4000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DF83FF-4BF8-4B79-9801-D961EB28D7F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71600" y="2817452"/>
            <a:ext cx="6715075" cy="327584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pc="-90" dirty="0">
                <a:solidFill>
                  <a:schemeClr val="tx1">
                    <a:lumMod val="50000"/>
                    <a:lumOff val="50000"/>
                  </a:schemeClr>
                </a:solidFill>
                <a:latin typeface="Kinetic Letters Unjoined" panose="00000500000000000000" pitchFamily="50" charset="0"/>
              </a:rPr>
              <a:t>Daily 20-minute sessions</a:t>
            </a:r>
          </a:p>
          <a:p>
            <a:pPr>
              <a:lnSpc>
                <a:spcPct val="90000"/>
              </a:lnSpc>
            </a:pPr>
            <a:r>
              <a:rPr lang="en-GB" spc="-90" dirty="0">
                <a:solidFill>
                  <a:schemeClr val="tx1">
                    <a:lumMod val="50000"/>
                    <a:lumOff val="50000"/>
                  </a:schemeClr>
                </a:solidFill>
                <a:latin typeface="Kinetic Letters Unjoined" panose="00000500000000000000" pitchFamily="50" charset="0"/>
              </a:rPr>
              <a:t>4 strands of learning in each session  to create fluency and automaticity in handwriting.</a:t>
            </a:r>
          </a:p>
          <a:p>
            <a:pPr>
              <a:lnSpc>
                <a:spcPct val="90000"/>
              </a:lnSpc>
            </a:pPr>
            <a:endParaRPr lang="en-US" sz="825" dirty="0"/>
          </a:p>
        </p:txBody>
      </p:sp>
      <p:pic>
        <p:nvPicPr>
          <p:cNvPr id="5" name="Picture 4" descr="A black text on a white background&#10;&#10;Description automatically generated">
            <a:extLst>
              <a:ext uri="{FF2B5EF4-FFF2-40B4-BE49-F238E27FC236}">
                <a16:creationId xmlns:a16="http://schemas.microsoft.com/office/drawing/2014/main" id="{CBFB7C78-5A51-E758-37DE-F657B3F47C8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1637485"/>
            <a:ext cx="2644434" cy="768061"/>
          </a:xfrm>
          <a:prstGeom prst="rect">
            <a:avLst/>
          </a:prstGeom>
        </p:spPr>
      </p:pic>
      <p:pic>
        <p:nvPicPr>
          <p:cNvPr id="7" name="Picture 6" descr="A green and orange rectangular box with white text&#10;&#10;Description automatically generated">
            <a:extLst>
              <a:ext uri="{FF2B5EF4-FFF2-40B4-BE49-F238E27FC236}">
                <a16:creationId xmlns:a16="http://schemas.microsoft.com/office/drawing/2014/main" id="{0B209988-DDE9-2B4D-52E2-68E88D1DA4A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4077072"/>
            <a:ext cx="6121634" cy="233313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D4F9620-EB40-1AFD-9DE8-2BE774ECB9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02567" y="216712"/>
            <a:ext cx="938865" cy="944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75211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4CB295-97F7-4814-9E56-7FEB29703C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            </a:t>
            </a:r>
            <a:r>
              <a:rPr lang="en-GB" sz="2800" dirty="0">
                <a:latin typeface="Comic Sans MS" panose="030F0702030302020204" pitchFamily="66" charset="0"/>
              </a:rPr>
              <a:t>Phonics scheme – Sounds Write</a:t>
            </a:r>
            <a:br>
              <a:rPr lang="en-GB" dirty="0"/>
            </a:b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AB9680-C329-484A-819E-BCFB19E606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111" y="1263552"/>
            <a:ext cx="1267846" cy="90498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CB08B04-43B7-4600-96A8-C960E87EA1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20239" y="1263552"/>
            <a:ext cx="1396278" cy="94131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4508E40-8A00-CE95-943A-4EEB25BF05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11960" y="188640"/>
            <a:ext cx="938865" cy="944962"/>
          </a:xfrm>
          <a:prstGeom prst="rect">
            <a:avLst/>
          </a:prstGeom>
        </p:spPr>
      </p:pic>
      <p:pic>
        <p:nvPicPr>
          <p:cNvPr id="14" name="Content Placeholder 13">
            <a:extLst>
              <a:ext uri="{FF2B5EF4-FFF2-40B4-BE49-F238E27FC236}">
                <a16:creationId xmlns:a16="http://schemas.microsoft.com/office/drawing/2014/main" id="{867E627E-2296-842B-8CAE-7BBE7DA0A19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222446" y="2599764"/>
            <a:ext cx="8694071" cy="3925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81488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57E9FA-1C06-74E6-BE78-338D6A7590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A1C2E6-4A20-13E0-3C94-8CBDE4A29A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          Phonics scheme – Sounds Write</a:t>
            </a:r>
            <a:br>
              <a:rPr lang="en-GB" dirty="0"/>
            </a:b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FCA7909-E47D-906B-E811-91FFE2206A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1" y="1299884"/>
            <a:ext cx="1267846" cy="90498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792E131-A874-37FB-037E-D8D8F77B76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20239" y="1263552"/>
            <a:ext cx="1396278" cy="94131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D415DAD-655F-4D7A-FDE4-2A7E77FB374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11960" y="188640"/>
            <a:ext cx="938865" cy="944962"/>
          </a:xfrm>
          <a:prstGeom prst="rect">
            <a:avLst/>
          </a:prstGeom>
        </p:spPr>
      </p:pic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4880C178-7398-D385-F128-7A9CF25C2D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179512" y="2545467"/>
            <a:ext cx="8784976" cy="3903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126201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87CE05-CDA1-4223-87AC-C5C2A2AA4D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800" dirty="0">
                <a:latin typeface="Comic Sans MS" panose="030F0702030302020204" pitchFamily="66" charset="0"/>
              </a:rPr>
              <a:t>Reading</a:t>
            </a:r>
            <a:br>
              <a:rPr lang="en-GB" sz="3200" dirty="0">
                <a:latin typeface="Comic Sans MS" panose="030F0702030302020204" pitchFamily="66" charset="0"/>
              </a:rPr>
            </a:b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9CD825F5-E4FE-B404-CED7-1084139C593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4463" y="2543203"/>
            <a:ext cx="8715809" cy="39636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531071B-24D1-48BD-9D09-40A44134B8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92280" y="1281222"/>
            <a:ext cx="1767993" cy="126198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BF11064-E17C-EC0F-33D3-A63B380FC6A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3968" y="185233"/>
            <a:ext cx="938865" cy="944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86475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7E3B55-B797-43C9-B007-7EA6987CB1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925" y="1456765"/>
            <a:ext cx="8308975" cy="748099"/>
          </a:xfrm>
        </p:spPr>
        <p:txBody>
          <a:bodyPr/>
          <a:lstStyle/>
          <a:p>
            <a:r>
              <a:rPr lang="en-GB" sz="4800" dirty="0">
                <a:latin typeface="Comic Sans MS" panose="030F0702030302020204" pitchFamily="66" charset="0"/>
              </a:rPr>
              <a:t>Spellings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F04BA37A-E466-A7A1-FFC3-3FC7C38059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6014" y="2492896"/>
            <a:ext cx="8808474" cy="398254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9A819ED-D668-4D7A-BDDD-9F1F6D8852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3723" y="1299884"/>
            <a:ext cx="1767993" cy="126198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2439CC4-EDEB-FA46-A656-97CFEC57BE4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11960" y="188640"/>
            <a:ext cx="938865" cy="944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831623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9A1EC8-8B4A-4C71-9BA0-08E8802A09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925" y="1456764"/>
            <a:ext cx="8308975" cy="1684203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How to support your child at </a:t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home</a:t>
            </a:r>
            <a:br>
              <a:rPr lang="en-GB" sz="4400" dirty="0">
                <a:latin typeface="Kinetic Letters Unjoined" panose="00000500000000000000" pitchFamily="50" charset="0"/>
              </a:rPr>
            </a:br>
            <a:endParaRPr lang="en-GB" sz="4400" dirty="0">
              <a:latin typeface="Kinetic Letters Unjoined" panose="00000500000000000000" pitchFamily="50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C03EAA-C38C-4B22-8DD2-8B87927372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1800" dirty="0">
                <a:latin typeface="Comic Sans MS" panose="030F0702030302020204" pitchFamily="66" charset="0"/>
              </a:rPr>
              <a:t>If your child makes a mistake, repeat the phrases above and/or point with your finger to the error to see if they can fix it themselves</a:t>
            </a:r>
          </a:p>
          <a:p>
            <a:endParaRPr lang="en-GB" sz="1800" dirty="0">
              <a:latin typeface="Comic Sans MS" panose="030F0702030302020204" pitchFamily="66" charset="0"/>
            </a:endParaRPr>
          </a:p>
          <a:p>
            <a:r>
              <a:rPr lang="en-GB" sz="1800" dirty="0">
                <a:latin typeface="Comic Sans MS" panose="030F0702030302020204" pitchFamily="66" charset="0"/>
              </a:rPr>
              <a:t>Aim to practise reading and spellings at least four times a week</a:t>
            </a:r>
            <a:endParaRPr lang="en-GB" sz="2400" dirty="0">
              <a:latin typeface="Comic Sans MS" panose="030F0702030302020204" pitchFamily="66" charset="0"/>
            </a:endParaRP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133548C-D0E9-4E82-80FF-498B69B078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92280" y="1269901"/>
            <a:ext cx="1767993" cy="126198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7BA3E8C-9412-45D7-90F9-A49FEECB58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1560" y="4880247"/>
            <a:ext cx="2836302" cy="136815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050D3D7-8ADC-40D9-AD63-EF1E0F358B0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00463" y="4821183"/>
            <a:ext cx="3342277" cy="155865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7D894DF-1CEA-8D16-21EA-0FC2442C806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11960" y="188640"/>
            <a:ext cx="938865" cy="944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04813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A91F2F-862E-44AC-8E4B-D9BD6EA19B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925" y="1456765"/>
            <a:ext cx="8308975" cy="932769"/>
          </a:xfrm>
        </p:spPr>
        <p:txBody>
          <a:bodyPr/>
          <a:lstStyle/>
          <a:p>
            <a:r>
              <a:rPr lang="en-GB" sz="4000" dirty="0">
                <a:latin typeface="Comic Sans MS" panose="030F0702030302020204" pitchFamily="66" charset="0"/>
              </a:rPr>
              <a:t>Online Maths Programmes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3FD5658D-5757-4C21-AE74-C4C2639C9AC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1521" y="2733797"/>
            <a:ext cx="3168352" cy="118872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9FC900E-6F51-464F-AB94-B4D97B468D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56176" y="2989752"/>
            <a:ext cx="1774090" cy="93276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3D13758-2322-46CA-A9BE-755BF74919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82859" y="4169314"/>
            <a:ext cx="2975106" cy="172531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7459030-FFAB-5B6E-AFE4-5D969743FD1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11960" y="181613"/>
            <a:ext cx="938865" cy="944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534081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50A885-1EE3-480B-816A-3CF2800E83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925" y="1456765"/>
            <a:ext cx="8308975" cy="892115"/>
          </a:xfrm>
        </p:spPr>
        <p:txBody>
          <a:bodyPr/>
          <a:lstStyle/>
          <a:p>
            <a:r>
              <a:rPr lang="en-GB" sz="4000" dirty="0">
                <a:latin typeface="Comic Sans MS" panose="030F0702030302020204" pitchFamily="66" charset="0"/>
              </a:rPr>
              <a:t>TTRS and </a:t>
            </a:r>
            <a:r>
              <a:rPr lang="en-GB" sz="4000" dirty="0" err="1">
                <a:latin typeface="Comic Sans MS" panose="030F0702030302020204" pitchFamily="66" charset="0"/>
              </a:rPr>
              <a:t>Numbots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A64502-E622-4EBB-BECD-CAC6F11B3C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dirty="0">
                <a:latin typeface="Comic Sans MS" panose="030F0702030302020204" pitchFamily="66" charset="0"/>
              </a:rPr>
              <a:t>The log on details were sent to you in the form of a letter when your child first started the school.</a:t>
            </a:r>
          </a:p>
          <a:p>
            <a:pPr marL="0" indent="0">
              <a:buNone/>
            </a:pPr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Your child should complete a minimum of 10 minutes a week on either </a:t>
            </a:r>
            <a:r>
              <a:rPr lang="en-GB" sz="2400" dirty="0" err="1">
                <a:latin typeface="Comic Sans MS" panose="030F0702030302020204" pitchFamily="66" charset="0"/>
              </a:rPr>
              <a:t>Numbots</a:t>
            </a:r>
            <a:r>
              <a:rPr lang="en-GB" sz="2400" dirty="0">
                <a:latin typeface="Comic Sans MS" panose="030F0702030302020204" pitchFamily="66" charset="0"/>
              </a:rPr>
              <a:t> (Early Years to Year 3) and / or TTRS (Years 1 to 6)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C90C466-F255-EC98-8706-A4BCC0394E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00979" y="188640"/>
            <a:ext cx="938865" cy="944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42530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AB263A-6E40-4AA7-A0C7-A81B8478DD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800" dirty="0">
                <a:latin typeface="Comic Sans MS" panose="030F0702030302020204" pitchFamily="66" charset="0"/>
              </a:rPr>
              <a:t>Mathletics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D4CE4028-A27C-4B6D-957F-4388BEDEC6D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995936" y="1033054"/>
            <a:ext cx="5040560" cy="2395946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60212998-1630-4169-A7C8-4D1EAB4D835C}"/>
              </a:ext>
            </a:extLst>
          </p:cNvPr>
          <p:cNvSpPr/>
          <p:nvPr/>
        </p:nvSpPr>
        <p:spPr>
          <a:xfrm>
            <a:off x="755576" y="3444383"/>
            <a:ext cx="698477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Your child has a passcode slip similar to above. They can log in automatically by scanning the QR code or the username and password on the card.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We ask for a minimum of 10 minutes practise at home each week.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Your child’s teacher will set at least one homework task a week.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Once they complete the homework task, they can choose to do anything else on Mathletics.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19F63A-65A6-236F-18A5-3C0C635EF7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12668" y="219554"/>
            <a:ext cx="938865" cy="944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222542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46326F-415B-426B-B6C7-1D3E8E7C0D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521" y="1456765"/>
            <a:ext cx="8473380" cy="1143000"/>
          </a:xfrm>
        </p:spPr>
        <p:txBody>
          <a:bodyPr/>
          <a:lstStyle/>
          <a:p>
            <a:r>
              <a:rPr lang="en-GB" sz="4800" dirty="0">
                <a:latin typeface="Comic Sans MS" panose="030F0702030302020204" pitchFamily="66" charset="0"/>
              </a:rPr>
              <a:t>Tasks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46BC47FF-92D5-4425-B29D-596DACB6F9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14436" y="1682750"/>
            <a:ext cx="6929564" cy="34925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EB376CEF-B530-4AB1-AA8C-D124FA890104}"/>
              </a:ext>
            </a:extLst>
          </p:cNvPr>
          <p:cNvSpPr/>
          <p:nvPr/>
        </p:nvSpPr>
        <p:spPr>
          <a:xfrm>
            <a:off x="683568" y="5328210"/>
            <a:ext cx="727280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Homework tasks will appear on the To-do list when the children first log on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9E422D-8B21-86C7-CD6B-CDDF88FD9E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00979" y="195790"/>
            <a:ext cx="938865" cy="944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465428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B8568A4-DB0D-3AE0-8D69-C86A44D525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9178" y="980728"/>
            <a:ext cx="7609284" cy="46820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072C3DA-B983-4E0E-CD27-D9E834F6DC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5510783-301E-27A6-2F23-87C5B4103FC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611560" y="5589240"/>
            <a:ext cx="8308975" cy="955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792280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2A4F22-972F-4860-CA5E-59FA241192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61BAEE-CB47-BAF6-C244-997C9A45C7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536" y="1556792"/>
            <a:ext cx="8308975" cy="648072"/>
          </a:xfrm>
        </p:spPr>
        <p:txBody>
          <a:bodyPr/>
          <a:lstStyle/>
          <a:p>
            <a:r>
              <a:rPr lang="en-US" sz="3200" dirty="0">
                <a:latin typeface="Comic Sans MS" panose="030F0702030302020204" pitchFamily="66" charset="0"/>
              </a:rPr>
              <a:t>Helping to keep our children safe online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78341D1-3677-1BFC-EFF9-D03490BB19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02567" y="188640"/>
            <a:ext cx="938865" cy="944962"/>
          </a:xfrm>
          <a:prstGeom prst="rect">
            <a:avLst/>
          </a:prstGeom>
        </p:spPr>
      </p:pic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02FD8643-8585-1CF8-8655-5A0E76BB13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251520" y="2559756"/>
            <a:ext cx="8640960" cy="3886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188781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1556792"/>
            <a:ext cx="8308975" cy="648072"/>
          </a:xfrm>
        </p:spPr>
        <p:txBody>
          <a:bodyPr/>
          <a:lstStyle/>
          <a:p>
            <a:r>
              <a:rPr lang="en-US" sz="4400" dirty="0">
                <a:latin typeface="Comic Sans MS" panose="030F0702030302020204" pitchFamily="66" charset="0"/>
              </a:rPr>
              <a:t>Other Information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8885" y="2564904"/>
            <a:ext cx="8042276" cy="3528391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endParaRPr lang="en-US" sz="2800" dirty="0">
              <a:solidFill>
                <a:schemeClr val="tx1">
                  <a:lumMod val="65000"/>
                  <a:lumOff val="35000"/>
                </a:schemeClr>
              </a:solidFill>
              <a:latin typeface="Comic Sans MS" panose="030F0702030302020204" pitchFamily="66" charset="0"/>
            </a:endParaRPr>
          </a:p>
          <a:p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Comic Sans MS" panose="030F0702030302020204" pitchFamily="66" charset="0"/>
              </a:rPr>
              <a:t>Positive Recognition board (Above and Beyond).</a:t>
            </a:r>
          </a:p>
          <a:p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Comic Sans MS" panose="030F0702030302020204" pitchFamily="66" charset="0"/>
              </a:rPr>
              <a:t>Smart walking – Ready, Respectful &amp; Safe</a:t>
            </a:r>
          </a:p>
          <a:p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Comic Sans MS" panose="030F0702030302020204" pitchFamily="66" charset="0"/>
              </a:rPr>
              <a:t>Self and peer assessment (purple pen).</a:t>
            </a:r>
          </a:p>
          <a:p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Comic Sans MS" panose="030F0702030302020204" pitchFamily="66" charset="0"/>
              </a:rPr>
              <a:t>Learning overviews – once a week containing information about the following week and spellings to be learnt.  </a:t>
            </a:r>
          </a:p>
          <a:p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Comic Sans MS" panose="030F0702030302020204" pitchFamily="66" charset="0"/>
              </a:rPr>
              <a:t>Half termly overviews outlining what we will be covering in each subject will be found on our webpage.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06F6752-3CEE-3FF4-AD35-CFD7963054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02567" y="188640"/>
            <a:ext cx="938865" cy="944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389729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po">
  <a:themeElements>
    <a:clrScheme name="Expo">
      <a:dk1>
        <a:sysClr val="windowText" lastClr="000000"/>
      </a:dk1>
      <a:lt1>
        <a:sysClr val="window" lastClr="FFFFFF"/>
      </a:lt1>
      <a:dk2>
        <a:srgbClr val="263B86"/>
      </a:dk2>
      <a:lt2>
        <a:srgbClr val="76B6F2"/>
      </a:lt2>
      <a:accent1>
        <a:srgbClr val="FBC01E"/>
      </a:accent1>
      <a:accent2>
        <a:srgbClr val="EFE1A2"/>
      </a:accent2>
      <a:accent3>
        <a:srgbClr val="FA8716"/>
      </a:accent3>
      <a:accent4>
        <a:srgbClr val="BE0204"/>
      </a:accent4>
      <a:accent5>
        <a:srgbClr val="640F10"/>
      </a:accent5>
      <a:accent6>
        <a:srgbClr val="7E13E3"/>
      </a:accent6>
      <a:hlink>
        <a:srgbClr val="D2D200"/>
      </a:hlink>
      <a:folHlink>
        <a:srgbClr val="D0B9F8"/>
      </a:folHlink>
    </a:clrScheme>
    <a:fontScheme name="Expo">
      <a:majorFont>
        <a:latin typeface="Calibri"/>
        <a:ea typeface=""/>
        <a:cs typeface=""/>
        <a:font script="Jpan" typeface="ＭＳ ゴシック"/>
        <a:font script="Hans" typeface="宋体"/>
        <a:font script="Hant" typeface="新細明體"/>
      </a:majorFont>
      <a:minorFont>
        <a:latin typeface="Calibri"/>
        <a:ea typeface=""/>
        <a:cs typeface=""/>
        <a:font script="Jpan" typeface="ＭＳ ゴシック"/>
        <a:font script="Hans" typeface="宋体"/>
        <a:font script="Hant" typeface="新細明體"/>
      </a:minorFont>
    </a:fontScheme>
    <a:fmtScheme name="Expo">
      <a: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30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93000"/>
                <a:satMod val="130000"/>
              </a:schemeClr>
            </a:gs>
            <a:gs pos="60000">
              <a:schemeClr val="phClr">
                <a:tint val="80000"/>
                <a:shade val="93000"/>
                <a:satMod val="130000"/>
              </a:schemeClr>
            </a:gs>
            <a:gs pos="100000">
              <a:schemeClr val="phClr">
                <a:tint val="50000"/>
                <a:shade val="94000"/>
                <a:alpha val="100000"/>
                <a:satMod val="135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34925" cap="flat" cmpd="sng" algn="ctr">
          <a:gradFill>
            <a:gsLst>
              <a:gs pos="0">
                <a:schemeClr val="accent1">
                  <a:lumMod val="40000"/>
                  <a:lumOff val="60000"/>
                </a:schemeClr>
              </a:gs>
              <a:gs pos="50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8600000" scaled="0"/>
          </a:gradFill>
          <a:prstDash val="solid"/>
        </a:ln>
      </a:lnStyleLst>
      <a:effectStyleLst>
        <a:effectStyle>
          <a:effectLst/>
        </a:effectStyle>
        <a:effectStyle>
          <a:effectLst>
            <a:innerShdw blurRad="50800" dist="25400" dir="13500000">
              <a:srgbClr val="C0C0C0">
                <a:alpha val="75000"/>
              </a:srgbClr>
            </a:innerShdw>
            <a:outerShdw blurRad="63500" dist="38100" dir="5400000" sx="105000" sy="105000" algn="br" rotWithShape="0">
              <a:srgbClr val="000000">
                <a:alpha val="30000"/>
              </a:srgbClr>
            </a:outerShdw>
          </a:effectLst>
        </a:effectStyle>
        <a:effectStyle>
          <a:effectLst>
            <a:innerShdw blurRad="50800" dist="25400" dir="16200000">
              <a:srgbClr val="C0C0C0">
                <a:alpha val="75000"/>
              </a:srgbClr>
            </a:innerShdw>
            <a:reflection blurRad="63500" stA="40000" endPos="50000" dist="12700" dir="5400000" sy="-100000" rotWithShape="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C3B03853D2C2343817A3CAF76C3F44E" ma:contentTypeVersion="19" ma:contentTypeDescription="Create a new document." ma:contentTypeScope="" ma:versionID="1f48814cdc70f6b80a010689bc87585b">
  <xsd:schema xmlns:xsd="http://www.w3.org/2001/XMLSchema" xmlns:xs="http://www.w3.org/2001/XMLSchema" xmlns:p="http://schemas.microsoft.com/office/2006/metadata/properties" xmlns:ns2="d2e2b784-a877-443a-a0e2-ca9eda60e454" xmlns:ns3="10758542-9e74-4ecd-8f9f-d8d46ce4c814" xmlns:ns4="b9299d56-876c-4ecb-9682-f84e52ecdcb8" targetNamespace="http://schemas.microsoft.com/office/2006/metadata/properties" ma:root="true" ma:fieldsID="65a582f3c5af9011ff436222870a8167" ns2:_="" ns3:_="" ns4:_="">
    <xsd:import namespace="d2e2b784-a877-443a-a0e2-ca9eda60e454"/>
    <xsd:import namespace="10758542-9e74-4ecd-8f9f-d8d46ce4c814"/>
    <xsd:import namespace="b9299d56-876c-4ecb-9682-f84e52ecdcb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2:MediaServiceDateTaken" minOccurs="0"/>
                <xsd:element ref="ns2:MediaServiceLocation" minOccurs="0"/>
                <xsd:element ref="ns4:SharedWithUsers" minOccurs="0"/>
                <xsd:element ref="ns4:SharedWithDetails" minOccurs="0"/>
                <xsd:element ref="ns2:MediaLengthInSecond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2e2b784-a877-443a-a0e2-ca9eda60e4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5" nillable="true" ma:taxonomy="true" ma:internalName="lcf76f155ced4ddcb4097134ff3c332f" ma:taxonomyFieldName="MediaServiceImageTags" ma:displayName="Image Tags" ma:readOnly="false" ma:fieldId="{5cf76f15-5ced-4ddc-b409-7134ff3c332f}" ma:taxonomyMulti="true" ma:sspId="3865f699-3a26-42c2-884c-b811714b674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6" nillable="true" ma:displayName="MediaServiceDateTaken" ma:description="" ma:hidden="true" ma:indexed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description="" ma:indexed="true" ma:internalName="MediaServiceLocation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0758542-9e74-4ecd-8f9f-d8d46ce4c814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4d927b1c-ee01-475e-8d85-a38be657a270}" ma:internalName="TaxCatchAll" ma:showField="CatchAllData" ma:web="10758542-9e74-4ecd-8f9f-d8d46ce4c81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9299d56-876c-4ecb-9682-f84e52ecdcb8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2e2b784-a877-443a-a0e2-ca9eda60e454">
      <Terms xmlns="http://schemas.microsoft.com/office/infopath/2007/PartnerControls"/>
    </lcf76f155ced4ddcb4097134ff3c332f>
    <TaxCatchAll xmlns="10758542-9e74-4ecd-8f9f-d8d46ce4c814" xsi:nil="true"/>
  </documentManagement>
</p:properties>
</file>

<file path=customXml/itemProps1.xml><?xml version="1.0" encoding="utf-8"?>
<ds:datastoreItem xmlns:ds="http://schemas.openxmlformats.org/officeDocument/2006/customXml" ds:itemID="{FF7D141B-39AB-4B85-85BA-AE14CE893A2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2e2b784-a877-443a-a0e2-ca9eda60e454"/>
    <ds:schemaRef ds:uri="10758542-9e74-4ecd-8f9f-d8d46ce4c814"/>
    <ds:schemaRef ds:uri="b9299d56-876c-4ecb-9682-f84e52ecdcb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5C6AC68C-F23E-41A5-9D6C-73C63919E6C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297B3BE-2FC5-442B-AF10-48E46A4B1AE9}">
  <ds:schemaRefs>
    <ds:schemaRef ds:uri="http://purl.org/dc/elements/1.1/"/>
    <ds:schemaRef ds:uri="d2e2b784-a877-443a-a0e2-ca9eda60e454"/>
    <ds:schemaRef ds:uri="b9299d56-876c-4ecb-9682-f84e52ecdcb8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http://purl.org/dc/terms/"/>
    <ds:schemaRef ds:uri="10758542-9e74-4ecd-8f9f-d8d46ce4c814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Expo.thmx</Template>
  <TotalTime>691</TotalTime>
  <Words>772</Words>
  <Application>Microsoft Office PowerPoint</Application>
  <PresentationFormat>On-screen Show (4:3)</PresentationFormat>
  <Paragraphs>105</Paragraphs>
  <Slides>24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0" baseType="lpstr">
      <vt:lpstr>Arial</vt:lpstr>
      <vt:lpstr>Calibri</vt:lpstr>
      <vt:lpstr>Comic Sans MS</vt:lpstr>
      <vt:lpstr>Kinetic Letters Unjoined</vt:lpstr>
      <vt:lpstr>Wingdings</vt:lpstr>
      <vt:lpstr>Expo</vt:lpstr>
      <vt:lpstr>PowerPoint Presentation</vt:lpstr>
      <vt:lpstr>Elijah Class - Year 2 Key stage 1 Curriculum Presentation 2025</vt:lpstr>
      <vt:lpstr>Teaching Staff</vt:lpstr>
      <vt:lpstr>PowerPoint Presentation</vt:lpstr>
      <vt:lpstr>Daily Routine</vt:lpstr>
      <vt:lpstr>Autumn  Curriculum</vt:lpstr>
      <vt:lpstr>Knowledge Organisers</vt:lpstr>
      <vt:lpstr>PowerPoint Presentation</vt:lpstr>
      <vt:lpstr>Physical Education / Games</vt:lpstr>
      <vt:lpstr>Uniform</vt:lpstr>
      <vt:lpstr>Snacks/food</vt:lpstr>
      <vt:lpstr>Handwriting Scheme</vt:lpstr>
      <vt:lpstr>            Phonics scheme – Sounds Write </vt:lpstr>
      <vt:lpstr>          Phonics scheme – Sounds Write </vt:lpstr>
      <vt:lpstr>Reading </vt:lpstr>
      <vt:lpstr>Spellings</vt:lpstr>
      <vt:lpstr>How to support your child at  home </vt:lpstr>
      <vt:lpstr>Online Maths Programmes</vt:lpstr>
      <vt:lpstr>TTRS and Numbots</vt:lpstr>
      <vt:lpstr>Mathletics</vt:lpstr>
      <vt:lpstr>Tasks</vt:lpstr>
      <vt:lpstr>PowerPoint Presentation</vt:lpstr>
      <vt:lpstr>Helping to keep our children safe online</vt:lpstr>
      <vt:lpstr>Other Information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XPSetup</dc:creator>
  <cp:lastModifiedBy>Patrick, Liza</cp:lastModifiedBy>
  <cp:revision>113</cp:revision>
  <dcterms:created xsi:type="dcterms:W3CDTF">2012-09-14T15:25:26Z</dcterms:created>
  <dcterms:modified xsi:type="dcterms:W3CDTF">2025-10-03T12:33:26Z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0x010100CC3B03853D2C2343817A3CAF76C3F44E</vt:lpwstr>
  </property>
  <property fmtid="{D5CDD505-2E9C-101B-9397-08002B2CF9AE}" pid="3" name="MediaServiceImageTags">
    <vt:lpwstr/>
  </property>
</Properties>
</file>